
<file path=[Content_Types].xml><?xml version="1.0" encoding="utf-8"?>
<Types xmlns="http://schemas.openxmlformats.org/package/2006/content-types"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6" r:id="rId2"/>
  </p:sldMasterIdLst>
  <p:notesMasterIdLst>
    <p:notesMasterId r:id="rId31"/>
  </p:notesMasterIdLst>
  <p:sldIdLst>
    <p:sldId id="301" r:id="rId3"/>
    <p:sldId id="268" r:id="rId4"/>
    <p:sldId id="257" r:id="rId5"/>
    <p:sldId id="274" r:id="rId6"/>
    <p:sldId id="260" r:id="rId7"/>
    <p:sldId id="261" r:id="rId8"/>
    <p:sldId id="275" r:id="rId9"/>
    <p:sldId id="263" r:id="rId10"/>
    <p:sldId id="262" r:id="rId11"/>
    <p:sldId id="278" r:id="rId12"/>
    <p:sldId id="258" r:id="rId13"/>
    <p:sldId id="299" r:id="rId14"/>
    <p:sldId id="300" r:id="rId15"/>
    <p:sldId id="296" r:id="rId16"/>
    <p:sldId id="265" r:id="rId17"/>
    <p:sldId id="273" r:id="rId18"/>
    <p:sldId id="295" r:id="rId19"/>
    <p:sldId id="293" r:id="rId20"/>
    <p:sldId id="294" r:id="rId21"/>
    <p:sldId id="270" r:id="rId22"/>
    <p:sldId id="298" r:id="rId23"/>
    <p:sldId id="259" r:id="rId24"/>
    <p:sldId id="276" r:id="rId25"/>
    <p:sldId id="277" r:id="rId26"/>
    <p:sldId id="297" r:id="rId27"/>
    <p:sldId id="271" r:id="rId28"/>
    <p:sldId id="272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43"/>
    <p:restoredTop sz="94677"/>
  </p:normalViewPr>
  <p:slideViewPr>
    <p:cSldViewPr snapToGrid="0" snapToObjects="1">
      <p:cViewPr varScale="1">
        <p:scale>
          <a:sx n="155" d="100"/>
          <a:sy n="155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jibben\Downloads\Vaporization%20Study%20GLAM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Vaporized</a:t>
            </a:r>
            <a:r>
              <a:rPr lang="en-US" baseline="0"/>
              <a:t> Mass Rate</a:t>
            </a:r>
            <a:endParaRPr lang="en-US"/>
          </a:p>
        </c:rich>
      </c:tx>
      <c:layout>
        <c:manualLayout>
          <c:xMode val="edge"/>
          <c:yMode val="edge"/>
          <c:x val="0.3267584940312213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fixedVal"/>
            <c:noEndCap val="0"/>
            <c:val val="1.0000000000000002E-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Sheet1!$D$7:$D$10</c:f>
              <c:numCache>
                <c:formatCode>General</c:formatCode>
                <c:ptCount val="4"/>
                <c:pt idx="0">
                  <c:v>13</c:v>
                </c:pt>
                <c:pt idx="1">
                  <c:v>19.5</c:v>
                </c:pt>
                <c:pt idx="2">
                  <c:v>26</c:v>
                </c:pt>
                <c:pt idx="3">
                  <c:v>32.5</c:v>
                </c:pt>
              </c:numCache>
            </c:numRef>
          </c:xVal>
          <c:yVal>
            <c:numRef>
              <c:f>Sheet1!$G$7:$G$10</c:f>
              <c:numCache>
                <c:formatCode>General</c:formatCode>
                <c:ptCount val="4"/>
                <c:pt idx="0">
                  <c:v>7.5000000000047251E-3</c:v>
                </c:pt>
                <c:pt idx="1">
                  <c:v>2.0000000000020002E-2</c:v>
                </c:pt>
                <c:pt idx="2">
                  <c:v>7.2499999999986464E-2</c:v>
                </c:pt>
                <c:pt idx="3">
                  <c:v>0.18875000000000419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2C-4C47-A4EB-CDA59455A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819712"/>
        <c:axId val="355818400"/>
      </c:scatterChart>
      <c:valAx>
        <c:axId val="355819712"/>
        <c:scaling>
          <c:orientation val="minMax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Laser</a:t>
                </a:r>
                <a:r>
                  <a:rPr lang="en-US" baseline="0" dirty="0"/>
                  <a:t> Power (W)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818400"/>
        <c:crosses val="autoZero"/>
        <c:crossBetween val="midCat"/>
      </c:valAx>
      <c:valAx>
        <c:axId val="355818400"/>
        <c:scaling>
          <c:orientation val="minMax"/>
          <c:max val="0.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dm/dt (mg/s)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819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89B04-D0BD-AD4C-953B-3DE9F79B3A9A}" type="datetimeFigureOut">
              <a:rPr lang="en-US" smtClean="0"/>
              <a:t>7/8/23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345A4-555A-2F4D-BFBE-9E7F2E0D5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9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8D52D-A3F1-4B43-9554-93E43582DB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34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345A4-555A-2F4D-BFBE-9E7F2E0D5A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total flux corresponds to 765 W of power going to the thermocouples (all 4 combined, after losses)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345A4-555A-2F4D-BFBE-9E7F2E0D5A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5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345A4-555A-2F4D-BFBE-9E7F2E0D5A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7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A78D693-BA62-1E4A-A3D2-53CDC72AA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414" y="253920"/>
            <a:ext cx="11740585" cy="6604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832" y="1981872"/>
            <a:ext cx="5107093" cy="1559401"/>
          </a:xfrm>
        </p:spPr>
        <p:txBody>
          <a:bodyPr lIns="0" tIns="0" rIns="0" bIns="0" anchor="t" anchorCtr="0">
            <a:normAutofit/>
          </a:bodyPr>
          <a:lstStyle>
            <a:lvl1pPr algn="l" fontAlgn="t">
              <a:lnSpc>
                <a:spcPct val="100000"/>
              </a:lnSpc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561746"/>
            <a:ext cx="5107093" cy="646853"/>
          </a:xfrm>
        </p:spPr>
        <p:txBody>
          <a:bodyPr lIns="0" tIns="0" rIns="0" bIns="0"/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presenter or presenting org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D57AE5-8F4A-FA4E-90E4-E2EE525E9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77831"/>
            <a:ext cx="4441952" cy="203967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00446-DC24-2642-A21F-0BEA007314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4396170"/>
            <a:ext cx="3618807" cy="324812"/>
          </a:xfrm>
        </p:spPr>
        <p:txBody>
          <a:bodyPr lIns="0" tIns="0" rIns="0" bIns="0"/>
          <a:lstStyle>
            <a:lvl1pPr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the date of the presentation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5AE9854-7A76-C34E-9D7F-DE749A698C73}"/>
              </a:ext>
            </a:extLst>
          </p:cNvPr>
          <p:cNvSpPr txBox="1">
            <a:spLocks/>
          </p:cNvSpPr>
          <p:nvPr userDrawn="1"/>
        </p:nvSpPr>
        <p:spPr>
          <a:xfrm>
            <a:off x="11606785" y="6465497"/>
            <a:ext cx="293980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933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933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D9D28ED-2D06-3A46-9727-8A9B2D7E7F63}"/>
              </a:ext>
            </a:extLst>
          </p:cNvPr>
          <p:cNvSpPr txBox="1">
            <a:spLocks/>
          </p:cNvSpPr>
          <p:nvPr userDrawn="1"/>
        </p:nvSpPr>
        <p:spPr>
          <a:xfrm>
            <a:off x="10765536" y="6461336"/>
            <a:ext cx="813219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933" smtClean="0"/>
              <a:pPr/>
              <a:t>7/8/23</a:t>
            </a:fld>
            <a:endParaRPr lang="en-US" sz="933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15BFA-90C1-0F46-AAA7-8C67D48F4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5520163"/>
            <a:ext cx="3462867" cy="505883"/>
          </a:xfrm>
        </p:spPr>
        <p:txBody>
          <a:bodyPr lIns="0" tIns="0" rIns="0" bIns="0" anchor="t" anchorCtr="0"/>
          <a:lstStyle>
            <a:lvl1pPr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2pPr>
            <a:lvl3pPr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3pPr>
            <a:lvl4pPr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LA-UR number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14CA33-8F7C-674C-8C40-9D83B5A1C5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8536" y="6335201"/>
            <a:ext cx="797465" cy="366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5E8F88-2F04-A24D-B64D-D31A64C16106}"/>
              </a:ext>
            </a:extLst>
          </p:cNvPr>
          <p:cNvSpPr txBox="1"/>
          <p:nvPr userDrawn="1"/>
        </p:nvSpPr>
        <p:spPr>
          <a:xfrm>
            <a:off x="1224910" y="6479877"/>
            <a:ext cx="5184345" cy="102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by Triad National Security, LLC, for the U.S. Department of Energy’s NNSA.</a:t>
            </a:r>
          </a:p>
        </p:txBody>
      </p:sp>
    </p:spTree>
    <p:extLst>
      <p:ext uri="{BB962C8B-B14F-4D97-AF65-F5344CB8AC3E}">
        <p14:creationId xmlns:p14="http://schemas.microsoft.com/office/powerpoint/2010/main" val="3966529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Area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46214E2-32D4-424B-9DE1-4EDE442968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524001"/>
            <a:ext cx="5120640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40E4E95-1B27-5348-9471-7BB69800ED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B65E676-959E-0E41-8EAD-45D6F7E076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1760" y="1524001"/>
            <a:ext cx="5120640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1900B1-3D44-764E-9A42-70386E05E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2011680"/>
            <a:ext cx="5120640" cy="4046357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685422-C0F4-174C-BFA6-015246A3D4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1760" y="2011680"/>
            <a:ext cx="5120640" cy="4046357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21446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and Tex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4D7D689-7F2D-0348-816C-97C77A8DA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DB2A39F7-5A62-2B4C-A657-BD57B5768EF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" y="1524000"/>
            <a:ext cx="491337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CCEB416-B433-8F46-8DFF-FFAC7ACCA5F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693920"/>
            <a:ext cx="4913376" cy="24144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6B16311-DD9F-7D43-964B-E92B217DC39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" y="5120640"/>
            <a:ext cx="491337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023AA45D-8199-F644-847B-E64A5EC3FB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4328160"/>
            <a:ext cx="491337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2652C890-3579-2E47-9AB6-1D78A5E4764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669024" y="1524000"/>
            <a:ext cx="491337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D1D0C09-D811-144F-BEBD-275B6A1207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69024" y="4693920"/>
            <a:ext cx="4913376" cy="24144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2213ED2D-D77F-7D49-9E2D-96B09A5A751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9024" y="5120640"/>
            <a:ext cx="491337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5AA83665-F240-0345-B903-C8950DEFAF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69024" y="4328160"/>
            <a:ext cx="491337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1368162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13F276B-7B5E-4A45-AB9F-2B475F2AE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1524000"/>
            <a:ext cx="332437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25D86E-8C5D-1841-9FAC-7F27816076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69392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F0E9DEE-404F-3B49-8159-94FE1CD373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5120640"/>
            <a:ext cx="332841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7A3DBA4-BE0E-254D-B5C0-8A64DDD66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41D2BBC2-2746-3640-A719-673E2A8446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32816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89502A4B-C79D-094E-AB5C-63DF6E12EF8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36533" y="1524000"/>
            <a:ext cx="332841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EAC29D9-3DBA-0242-8290-359D5CA84B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47989" y="469392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F9A309D-AA80-C54C-9A92-012D53D91C2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47989" y="5120640"/>
            <a:ext cx="332841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3EA5BB2-66F6-4F44-964B-E9F9D73F21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47988" y="432816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98309A4-718B-084E-8229-17E4D40AEA4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251489" y="1524000"/>
            <a:ext cx="332841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36A0BC0D-8996-364B-A361-13CBBB9B478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65036" y="469392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D60D97D-2394-F140-9FBA-975ED64074F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66176" y="5120640"/>
            <a:ext cx="332841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5AA90BFA-AE15-3049-88D8-EA2FDB94E7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64089" y="432816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2078535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">
          <p15:clr>
            <a:srgbClr val="FBAE40"/>
          </p15:clr>
        </p15:guide>
        <p15:guide id="2" pos="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61FE822B-AC64-EF4D-8FBA-F5A67DA6075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09600" y="1524000"/>
            <a:ext cx="2438400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55F05C8A-25A6-8743-93FA-19E18F32CEE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9600" y="469392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FCE87CD-A10E-D049-9E39-8C800BEF41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5120640"/>
            <a:ext cx="24384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7B382B21-A741-2447-9794-C4BAAA2A34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32816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819E2C4F-8306-5F45-9827-3921D5E3E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D4247F89-81E5-374A-93B4-95F0EBEEB19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467947" y="1524000"/>
            <a:ext cx="2438400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7F65FAA-0013-D547-8E1C-08509B0C97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467947" y="469392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E0CC8275-50BB-9D46-8CBD-03E17397C17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67947" y="5120640"/>
            <a:ext cx="24384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657B4D06-BD92-7545-B5A7-8502A75042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67947" y="432816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CF4ED884-6C25-824B-BDBF-AF0431A6640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6312747" y="1524000"/>
            <a:ext cx="2438400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AA0BC496-BA6C-7C4D-AC5E-A59885AE42A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12747" y="469392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7D1AADA-118E-BE41-B80B-51BBD18F65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12747" y="5120640"/>
            <a:ext cx="24384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4E11C2-3904-B24A-8E60-8EA03D6D30B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12747" y="432816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17E6B775-F183-E24D-B8C8-C5A9D75E35B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9144000" y="1524000"/>
            <a:ext cx="2438400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BA052C5-1320-4341-BC7F-17F881F3CCB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144000" y="469392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BD7FEF4-B67E-064E-B1C5-49DA8EA6851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144000" y="5120640"/>
            <a:ext cx="24384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F1030E4-D0AC-614F-A18A-3872122286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144000" y="432816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515889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White_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0C70A86-A745-E949-B1D0-41B5D2173B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374AFBB-4A85-9144-9EB0-15F9294B61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" y="1524000"/>
            <a:ext cx="10972800" cy="4141621"/>
          </a:xfrm>
        </p:spPr>
        <p:txBody>
          <a:bodyPr/>
          <a:lstStyle>
            <a:lvl1pPr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graph, photo, or data visualization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0B3C679-22DF-8940-B381-273549871C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5862323"/>
            <a:ext cx="10972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71237F-D7E9-904A-BC33-1E69BDE7303D}"/>
              </a:ext>
            </a:extLst>
          </p:cNvPr>
          <p:cNvSpPr/>
          <p:nvPr userDrawn="1"/>
        </p:nvSpPr>
        <p:spPr>
          <a:xfrm>
            <a:off x="-1109514" y="1"/>
            <a:ext cx="754145" cy="754145"/>
          </a:xfrm>
          <a:prstGeom prst="rect">
            <a:avLst/>
          </a:prstGeom>
          <a:solidFill>
            <a:srgbClr val="0A19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7B0030-82A1-3149-AAC5-8B912D85AC60}"/>
              </a:ext>
            </a:extLst>
          </p:cNvPr>
          <p:cNvSpPr/>
          <p:nvPr userDrawn="1"/>
        </p:nvSpPr>
        <p:spPr>
          <a:xfrm>
            <a:off x="-1109514" y="1332324"/>
            <a:ext cx="754145" cy="754145"/>
          </a:xfrm>
          <a:prstGeom prst="rect">
            <a:avLst/>
          </a:prstGeom>
          <a:solidFill>
            <a:srgbClr val="1A70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678108-D8E6-6F48-9E71-79B4060AB9EF}"/>
              </a:ext>
            </a:extLst>
          </p:cNvPr>
          <p:cNvSpPr/>
          <p:nvPr userDrawn="1"/>
        </p:nvSpPr>
        <p:spPr>
          <a:xfrm>
            <a:off x="-1109514" y="2714922"/>
            <a:ext cx="754145" cy="754145"/>
          </a:xfrm>
          <a:prstGeom prst="rect">
            <a:avLst/>
          </a:prstGeom>
          <a:solidFill>
            <a:srgbClr val="00AA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500438-DFE5-1541-A57C-CCDAE308867C}"/>
              </a:ext>
            </a:extLst>
          </p:cNvPr>
          <p:cNvSpPr/>
          <p:nvPr userDrawn="1"/>
        </p:nvSpPr>
        <p:spPr>
          <a:xfrm>
            <a:off x="-1109514" y="4097521"/>
            <a:ext cx="754145" cy="754145"/>
          </a:xfrm>
          <a:prstGeom prst="rect">
            <a:avLst/>
          </a:prstGeom>
          <a:solidFill>
            <a:srgbClr val="FF91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0A870-4CCE-B041-ADAA-FFD498F6B5DE}"/>
              </a:ext>
            </a:extLst>
          </p:cNvPr>
          <p:cNvSpPr txBox="1"/>
          <p:nvPr userDrawn="1"/>
        </p:nvSpPr>
        <p:spPr>
          <a:xfrm>
            <a:off x="-2379527" y="-953888"/>
            <a:ext cx="202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LANL-APPROVED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PALETTE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AD157-F0FF-E841-B877-5FF726EE6DB4}"/>
              </a:ext>
            </a:extLst>
          </p:cNvPr>
          <p:cNvSpPr txBox="1"/>
          <p:nvPr userDrawn="1"/>
        </p:nvSpPr>
        <p:spPr>
          <a:xfrm>
            <a:off x="-2812573" y="-3329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COLOR: ULTRAMARINE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F9DA1-1206-D94F-936A-8C56D3FA0437}"/>
              </a:ext>
            </a:extLst>
          </p:cNvPr>
          <p:cNvSpPr txBox="1"/>
          <p:nvPr userDrawn="1"/>
        </p:nvSpPr>
        <p:spPr>
          <a:xfrm>
            <a:off x="-2812573" y="1316423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COLOR: BLUE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18CEFD-1271-3F43-A3DB-664C3A2A6F61}"/>
              </a:ext>
            </a:extLst>
          </p:cNvPr>
          <p:cNvSpPr txBox="1"/>
          <p:nvPr userDrawn="1"/>
        </p:nvSpPr>
        <p:spPr>
          <a:xfrm>
            <a:off x="-2812573" y="2711591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PALETTE: GREEN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C2957-98B7-7447-A979-8F5F9439F931}"/>
              </a:ext>
            </a:extLst>
          </p:cNvPr>
          <p:cNvSpPr txBox="1"/>
          <p:nvPr userDrawn="1"/>
        </p:nvSpPr>
        <p:spPr>
          <a:xfrm>
            <a:off x="-2812573" y="4106758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PALETTE: ORANGE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D5F0D-5C60-5143-BF1E-4A0546C4287F}"/>
              </a:ext>
            </a:extLst>
          </p:cNvPr>
          <p:cNvSpPr/>
          <p:nvPr userDrawn="1"/>
        </p:nvSpPr>
        <p:spPr>
          <a:xfrm>
            <a:off x="-1109514" y="5541578"/>
            <a:ext cx="754145" cy="7541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A6A2F-D5F2-CB4B-A618-B3021CB6FE30}"/>
              </a:ext>
            </a:extLst>
          </p:cNvPr>
          <p:cNvSpPr txBox="1"/>
          <p:nvPr userDrawn="1"/>
        </p:nvSpPr>
        <p:spPr>
          <a:xfrm>
            <a:off x="-2812573" y="5550815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MONOCHROMATIC: GREY</a:t>
            </a:r>
          </a:p>
        </p:txBody>
      </p:sp>
    </p:spTree>
    <p:extLst>
      <p:ext uri="{BB962C8B-B14F-4D97-AF65-F5344CB8AC3E}">
        <p14:creationId xmlns:p14="http://schemas.microsoft.com/office/powerpoint/2010/main" val="3621237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2_TOC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708-8F60-B848-8CBD-C589BF8C1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609600"/>
            <a:ext cx="10972800" cy="914400"/>
          </a:xfrm>
        </p:spPr>
        <p:txBody>
          <a:bodyPr anchor="t" anchorCtr="0"/>
          <a:lstStyle>
            <a:lvl1pPr algn="l"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add Title, Table of Contents, or 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7BDE90-6843-5841-BCCB-3479AD5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24000"/>
            <a:ext cx="10972800" cy="4267200"/>
          </a:xfrm>
        </p:spPr>
        <p:txBody>
          <a:bodyPr/>
          <a:lstStyle>
            <a:lvl1pPr marL="304792" indent="-289977">
              <a:buClr>
                <a:srgbClr val="3296DC"/>
              </a:buClr>
              <a:buFont typeface="+mj-lt"/>
              <a:buAutoNum type="arabicPeriod"/>
              <a:tabLst/>
              <a:defRPr/>
            </a:lvl1pPr>
            <a:lvl2pPr marL="611702" indent="-306910">
              <a:buClr>
                <a:srgbClr val="3296DC"/>
              </a:buClr>
              <a:buFont typeface="+mj-lt"/>
              <a:buAutoNum type="arabicPeriod"/>
              <a:tabLst/>
              <a:defRPr/>
            </a:lvl2pPr>
            <a:lvl3pPr marL="916494" indent="-304792">
              <a:buClr>
                <a:srgbClr val="3296DC"/>
              </a:buClr>
              <a:buFont typeface="+mj-lt"/>
              <a:buAutoNum type="arabicPeriod"/>
              <a:tabLst/>
              <a:defRPr/>
            </a:lvl3pPr>
            <a:lvl4pPr marL="2061582" indent="-232828">
              <a:tabLst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4613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B6EE-6C74-1443-AAF4-854C4726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FDF24-B2CE-6E45-AC92-5B1032DC1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9A2F2-E6D9-9D49-A27B-843F4B1F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67774-5AA1-4749-99CD-5902A43D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CF26-6D95-A341-AB31-F62D0FB7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16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Blue BG_Title and text only"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2C70FB-7F53-074A-B6BE-83A5226B14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77"/>
          <a:stretch/>
        </p:blipFill>
        <p:spPr>
          <a:xfrm>
            <a:off x="6096001" y="253920"/>
            <a:ext cx="6095999" cy="660408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D7EDC4A-BEF6-BF42-9D9A-F47ED202C474}"/>
              </a:ext>
            </a:extLst>
          </p:cNvPr>
          <p:cNvSpPr txBox="1">
            <a:spLocks/>
          </p:cNvSpPr>
          <p:nvPr userDrawn="1"/>
        </p:nvSpPr>
        <p:spPr>
          <a:xfrm>
            <a:off x="11606785" y="6461336"/>
            <a:ext cx="293980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933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933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837E2F-4F21-1044-BFBE-A09264C747AB}"/>
              </a:ext>
            </a:extLst>
          </p:cNvPr>
          <p:cNvSpPr txBox="1">
            <a:spLocks/>
          </p:cNvSpPr>
          <p:nvPr userDrawn="1"/>
        </p:nvSpPr>
        <p:spPr>
          <a:xfrm>
            <a:off x="10765536" y="6461336"/>
            <a:ext cx="813219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933" smtClean="0"/>
              <a:pPr/>
              <a:t>7/8/23</a:t>
            </a:fld>
            <a:endParaRPr lang="en-US" sz="933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96882-4466-CA4B-838A-C94D33F4B2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72800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79DEE7-37EE-CA4D-8507-ABBFE1A5E8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1524000"/>
            <a:ext cx="10972800" cy="4260851"/>
          </a:xfrm>
        </p:spPr>
        <p:txBody>
          <a:bodyPr wrap="square" lIns="0" tIns="0" rIns="0" bIns="0">
            <a:noAutofit/>
          </a:bodyPr>
          <a:lstStyle>
            <a:lvl1pPr marL="306910" indent="-306910">
              <a:lnSpc>
                <a:spcPct val="100000"/>
              </a:lnSpc>
              <a:spcBef>
                <a:spcPts val="800"/>
              </a:spcBef>
              <a:tabLst/>
              <a:defRPr>
                <a:solidFill>
                  <a:schemeClr val="bg1"/>
                </a:solidFill>
              </a:defRPr>
            </a:lvl1pPr>
            <a:lvl2pPr marL="613818" indent="-306910"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219170" indent="-302676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9697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5BDFE-288F-694A-8F3E-5EA7C70FB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Title, Table of Contents, or Agenda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43AE689-5E80-EF4B-BEB2-12EB7E2E7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1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F08DEE9-E8E9-294E-AFDB-272348017E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30421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515D795-953A-8047-83C7-D0752DBDB0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4751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C01086B-B4A6-8A48-849F-4A810C93B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5225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2E775BD-5F42-B44F-98CB-85BE7A979F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35452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266F9AF-0547-674E-8536-FB560908A4E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38191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F14FC34-4139-5E42-8B4C-3D14628AB15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562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C51006D-405B-1540-844A-A08EDAFBA8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56957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B91A61BE-01BD-F145-9B92-D20E78E3DA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8258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D5F2828C-B1EF-364B-8D48-33FAC26A311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27217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D5B74BE-11D4-3E4C-AA8A-16543EABA1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67845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A61A0372-A989-7542-8743-212304AD19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133647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F70A5-083D-2649-B16E-E603A2ACAC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025" y="4056096"/>
            <a:ext cx="1463040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60BD62F-9DEA-AD47-9777-0410E222A0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491475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520748F-3B1C-7D44-9F74-07C77A95BD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8071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F05B3B-46BF-E34A-B6EB-3B5C40F9DF4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24407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0A64131-E697-7142-892C-FECA1AF2C5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29600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F72F97E-E60E-FB4D-82AA-CB9ACA474A8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28311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59324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-No Subhead"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72800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4F4C0B-8E0E-D247-8998-89B0F977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1524000"/>
            <a:ext cx="16617696" cy="4260851"/>
          </a:xfrm>
        </p:spPr>
        <p:txBody>
          <a:bodyPr wrap="square" lIns="0" tIns="0" rIns="0" bIns="0">
            <a:noAutofit/>
          </a:bodyPr>
          <a:lstStyle>
            <a:lvl1pPr marL="306910" indent="-306910">
              <a:lnSpc>
                <a:spcPct val="100000"/>
              </a:lnSpc>
              <a:spcBef>
                <a:spcPts val="800"/>
              </a:spcBef>
              <a:tabLst/>
              <a:defRPr>
                <a:solidFill>
                  <a:schemeClr val="bg1"/>
                </a:solidFill>
              </a:defRPr>
            </a:lvl1pPr>
            <a:lvl2pPr marL="613818" indent="-306910"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219170" indent="-302676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4529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Statemen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8897" y="0"/>
            <a:ext cx="5023103" cy="6858000"/>
          </a:xfrm>
          <a:noFill/>
          <a:ln>
            <a:noFill/>
          </a:ln>
        </p:spPr>
        <p:txBody>
          <a:bodyPr/>
          <a:lstStyle>
            <a:lvl1pPr>
              <a:buFontTx/>
              <a:buNone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3296A8-807F-5647-9E27-81056A808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6035040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6E7E14-724D-564D-8C8A-AA19AF322B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62146" y="5894428"/>
            <a:ext cx="2006751" cy="56690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950A1-C470-5C48-B92A-282D2269A9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1" y="1524000"/>
            <a:ext cx="6034617" cy="4260851"/>
          </a:xfrm>
        </p:spPr>
        <p:txBody>
          <a:bodyPr lIns="0" tIns="0" rIns="0" bIns="0">
            <a:noAutofit/>
          </a:bodyPr>
          <a:lstStyle>
            <a:lvl1pPr marL="306910" indent="-306910">
              <a:lnSpc>
                <a:spcPct val="100000"/>
              </a:lnSpc>
              <a:spcBef>
                <a:spcPts val="800"/>
              </a:spcBef>
              <a:tabLst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96452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_TOC or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708-8F60-B848-8CBD-C589BF8C1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609600"/>
            <a:ext cx="10972800" cy="914400"/>
          </a:xfrm>
        </p:spPr>
        <p:txBody>
          <a:bodyPr anchor="t" anchorCtr="0"/>
          <a:lstStyle>
            <a:lvl1pPr algn="l"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add Title, Table of Contents, or 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7BDE90-6843-5841-BCCB-3479AD5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24000"/>
            <a:ext cx="10972800" cy="4267200"/>
          </a:xfrm>
        </p:spPr>
        <p:txBody>
          <a:bodyPr/>
          <a:lstStyle>
            <a:lvl1pPr marL="304792" indent="-304792">
              <a:buClr>
                <a:schemeClr val="bg1"/>
              </a:buClr>
              <a:tabLst/>
              <a:defRPr/>
            </a:lvl1pPr>
            <a:lvl2pPr marL="611702" indent="-306910">
              <a:buClr>
                <a:schemeClr val="bg1"/>
              </a:buClr>
              <a:buFont typeface="System Font Regular"/>
              <a:buChar char="⁃"/>
              <a:tabLst/>
              <a:defRPr/>
            </a:lvl2pPr>
            <a:lvl3pPr marL="916494" indent="-304792">
              <a:buClr>
                <a:schemeClr val="bg1"/>
              </a:buClr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016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2_TOC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708-8F60-B848-8CBD-C589BF8C1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609600"/>
            <a:ext cx="10972800" cy="914400"/>
          </a:xfrm>
        </p:spPr>
        <p:txBody>
          <a:bodyPr anchor="t" anchorCtr="0"/>
          <a:lstStyle>
            <a:lvl1pPr algn="l"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add Title, Table of Contents, or 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7BDE90-6843-5841-BCCB-3479AD5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24000"/>
            <a:ext cx="10972800" cy="4267200"/>
          </a:xfrm>
        </p:spPr>
        <p:txBody>
          <a:bodyPr/>
          <a:lstStyle>
            <a:lvl1pPr marL="304792" indent="-289977">
              <a:buClr>
                <a:srgbClr val="3296DC"/>
              </a:buClr>
              <a:buFont typeface="+mj-lt"/>
              <a:buAutoNum type="arabicPeriod"/>
              <a:tabLst/>
              <a:defRPr/>
            </a:lvl1pPr>
            <a:lvl2pPr marL="611702" indent="-306910">
              <a:buClr>
                <a:srgbClr val="3296DC"/>
              </a:buClr>
              <a:buFont typeface="+mj-lt"/>
              <a:buAutoNum type="arabicPeriod"/>
              <a:tabLst/>
              <a:defRPr/>
            </a:lvl2pPr>
            <a:lvl3pPr marL="916494" indent="-304792">
              <a:buClr>
                <a:srgbClr val="3296DC"/>
              </a:buClr>
              <a:buFont typeface="+mj-lt"/>
              <a:buAutoNum type="arabicPeriod"/>
              <a:tabLst/>
              <a:defRPr/>
            </a:lvl3pPr>
            <a:lvl4pPr marL="2061582" indent="-232828">
              <a:tabLst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745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-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72800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4F4C0B-8E0E-D247-8998-89B0F977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1524000"/>
            <a:ext cx="10972800" cy="4260851"/>
          </a:xfrm>
        </p:spPr>
        <p:txBody>
          <a:bodyPr wrap="square" lIns="0" tIns="0" rIns="0" bIns="0">
            <a:noAutofit/>
          </a:bodyPr>
          <a:lstStyle>
            <a:lvl1pPr marL="306910" indent="-306910">
              <a:lnSpc>
                <a:spcPct val="100000"/>
              </a:lnSpc>
              <a:spcBef>
                <a:spcPts val="800"/>
              </a:spcBef>
              <a:tabLst/>
              <a:defRPr>
                <a:solidFill>
                  <a:schemeClr val="tx1"/>
                </a:solidFill>
              </a:defRPr>
            </a:lvl1pPr>
            <a:lvl2pPr marL="613818" indent="-306910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1219170" indent="-302676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42122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_w logo wtrm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CB73A-3EB2-0F4B-A749-FE602CE5F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867" t="3208" r="30052" b="19629"/>
          <a:stretch/>
        </p:blipFill>
        <p:spPr>
          <a:xfrm>
            <a:off x="4086577" y="-188728"/>
            <a:ext cx="8105424" cy="704672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68072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0429E5-795A-8A43-A273-2BC100111C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1523999"/>
            <a:ext cx="10968072" cy="4267200"/>
          </a:xfrm>
        </p:spPr>
        <p:txBody>
          <a:bodyPr lIns="0" tIns="0" rIns="0" bIns="0">
            <a:noAutofit/>
          </a:bodyPr>
          <a:lstStyle>
            <a:lvl1pPr marL="306910" indent="-306910">
              <a:lnSpc>
                <a:spcPct val="100000"/>
              </a:lnSpc>
              <a:spcBef>
                <a:spcPts val="800"/>
              </a:spcBef>
              <a:tabLst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51EB0E6-A70D-CE45-BB73-DE0110A910ED}"/>
              </a:ext>
            </a:extLst>
          </p:cNvPr>
          <p:cNvSpPr txBox="1">
            <a:spLocks/>
          </p:cNvSpPr>
          <p:nvPr userDrawn="1"/>
        </p:nvSpPr>
        <p:spPr>
          <a:xfrm>
            <a:off x="11606785" y="6461336"/>
            <a:ext cx="293980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933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933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7AA508B-E60F-E649-B511-759C564E884D}"/>
              </a:ext>
            </a:extLst>
          </p:cNvPr>
          <p:cNvSpPr txBox="1">
            <a:spLocks/>
          </p:cNvSpPr>
          <p:nvPr userDrawn="1"/>
        </p:nvSpPr>
        <p:spPr>
          <a:xfrm>
            <a:off x="10765536" y="6461760"/>
            <a:ext cx="813219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933" smtClean="0"/>
              <a:pPr/>
              <a:t>7/8/23</a:t>
            </a:fld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3009875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25D86E-8C5D-1841-9FAC-7F27816076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524001"/>
            <a:ext cx="10968073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68072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0429E5-795A-8A43-A273-2BC100111C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2011681"/>
            <a:ext cx="10968072" cy="3875484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613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Whi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12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with Text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8897" y="0"/>
            <a:ext cx="5023103" cy="6858000"/>
          </a:xfrm>
          <a:noFill/>
          <a:ln>
            <a:noFill/>
          </a:ln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DBF6C-0676-5247-8404-7764B27D9124}"/>
              </a:ext>
            </a:extLst>
          </p:cNvPr>
          <p:cNvSpPr/>
          <p:nvPr userDrawn="1"/>
        </p:nvSpPr>
        <p:spPr>
          <a:xfrm>
            <a:off x="0" y="0"/>
            <a:ext cx="7168896" cy="68580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DF54824-3A03-A745-AD49-C744B2A21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6031157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709C09F-8C0C-7248-AEB2-1C7859F51F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62146" y="5894428"/>
            <a:ext cx="2007005" cy="56690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E94CDEA-D510-9F45-84BD-82CAA8464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1" y="1524000"/>
            <a:ext cx="6034617" cy="4260851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4A7A8-335B-174E-9471-7B8989F42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912" y="6412312"/>
            <a:ext cx="1383109" cy="2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6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56035B-8130-D844-B0F2-44CBE0D286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8898" y="3429000"/>
            <a:ext cx="5023103" cy="3429000"/>
          </a:xfrm>
          <a:noFill/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8896" y="0"/>
            <a:ext cx="5023104" cy="3429000"/>
          </a:xfrm>
          <a:noFill/>
          <a:ln>
            <a:noFill/>
          </a:ln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4117486-5C49-E242-8CBE-03C8F87112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6031157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E409C5D-AFD1-7745-A713-F12280BE81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146" y="5894428"/>
            <a:ext cx="2007005" cy="56690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46F9CE-9C02-284E-A17F-0C31F82B2F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524000"/>
            <a:ext cx="6034617" cy="4260851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/>
            </a:lvl1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4607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with 2 Photos and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56035B-8130-D844-B0F2-44CBE0D286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8897" y="3429000"/>
            <a:ext cx="5023104" cy="3429000"/>
          </a:xfrm>
          <a:noFill/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DBF6C-0676-5247-8404-7764B27D9124}"/>
              </a:ext>
            </a:extLst>
          </p:cNvPr>
          <p:cNvSpPr/>
          <p:nvPr userDrawn="1"/>
        </p:nvSpPr>
        <p:spPr>
          <a:xfrm>
            <a:off x="0" y="0"/>
            <a:ext cx="7168896" cy="68580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8896" y="0"/>
            <a:ext cx="5023104" cy="3429000"/>
          </a:xfrm>
          <a:noFill/>
          <a:ln>
            <a:noFill/>
          </a:ln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25C079B-5F34-5149-9937-5E0A7D1910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6031157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2C113B2A-25B6-4D4F-BE66-8FD128DADF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146" y="5894428"/>
            <a:ext cx="2007005" cy="56690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511911-ADCF-3F4A-9C7A-1469A5E074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524000"/>
            <a:ext cx="6034617" cy="4260851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BC7184-67F4-D44E-A683-638A4BD086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912" y="6412312"/>
            <a:ext cx="1383109" cy="2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06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883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437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3C9D7-E9D0-FF4B-A8C0-A88200BA90FB}"/>
              </a:ext>
            </a:extLst>
          </p:cNvPr>
          <p:cNvSpPr txBox="1">
            <a:spLocks/>
          </p:cNvSpPr>
          <p:nvPr userDrawn="1"/>
        </p:nvSpPr>
        <p:spPr>
          <a:xfrm>
            <a:off x="11610910" y="6461336"/>
            <a:ext cx="293980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933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933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9D28ED-2D06-3A46-9727-8A9B2D7E7F63}"/>
              </a:ext>
            </a:extLst>
          </p:cNvPr>
          <p:cNvSpPr txBox="1">
            <a:spLocks/>
          </p:cNvSpPr>
          <p:nvPr userDrawn="1"/>
        </p:nvSpPr>
        <p:spPr>
          <a:xfrm>
            <a:off x="10769181" y="6461336"/>
            <a:ext cx="813219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933" smtClean="0"/>
              <a:pPr/>
              <a:t>7/8/23</a:t>
            </a:fld>
            <a:endParaRPr lang="en-US" sz="933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DDB747-6C5D-1648-A189-AC12B7E1788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38913" y="6415196"/>
            <a:ext cx="1377695" cy="2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1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82" r:id="rId16"/>
  </p:sldLayoutIdLst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000F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6910" indent="-296326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13818" indent="-30691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tabLst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8610" indent="-309026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19170" indent="-30267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0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A08365-AEEB-3D48-A287-0A6C23C5D3D6}"/>
              </a:ext>
            </a:extLst>
          </p:cNvPr>
          <p:cNvSpPr txBox="1">
            <a:spLocks/>
          </p:cNvSpPr>
          <p:nvPr userDrawn="1"/>
        </p:nvSpPr>
        <p:spPr>
          <a:xfrm>
            <a:off x="11606785" y="6465497"/>
            <a:ext cx="293980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933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933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198D408-451C-7649-B63F-9BB20EE7A64E}"/>
              </a:ext>
            </a:extLst>
          </p:cNvPr>
          <p:cNvSpPr txBox="1">
            <a:spLocks/>
          </p:cNvSpPr>
          <p:nvPr userDrawn="1"/>
        </p:nvSpPr>
        <p:spPr>
          <a:xfrm>
            <a:off x="10765536" y="6461336"/>
            <a:ext cx="813219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933" smtClean="0"/>
              <a:pPr/>
              <a:t>7/8/23</a:t>
            </a:fld>
            <a:endParaRPr lang="en-US" sz="933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9391D-1BCF-B249-A015-254233AE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515600" cy="890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2BBD0-F847-394A-96EA-C2F6C3D00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515600" cy="4349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0E74A-F632-C648-A3E6-DE91F970873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8912" y="6412312"/>
            <a:ext cx="1383109" cy="2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1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4792" indent="-294210" algn="l" defTabSz="1219170" rtl="0" eaLnBrk="1" latinLnBrk="0" hangingPunct="1">
        <a:lnSpc>
          <a:spcPct val="100000"/>
        </a:lnSpc>
        <a:spcBef>
          <a:spcPts val="800"/>
        </a:spcBef>
        <a:buClr>
          <a:schemeClr val="bg1"/>
        </a:buClr>
        <a:buFont typeface="Arial" panose="020B0604020202020204" pitchFamily="34" charset="0"/>
        <a:buChar char="•"/>
        <a:tabLst/>
        <a:defRPr sz="2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11702" indent="-306910" algn="l" defTabSz="1219170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SzPct val="100000"/>
        <a:buFont typeface="System Font Regular"/>
        <a:buChar char="–"/>
        <a:tabLst/>
        <a:defRPr sz="2133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6494" indent="-304792" algn="l" defTabSz="1219170" rtl="0" eaLnBrk="1" latinLnBrk="0" hangingPunct="1">
        <a:lnSpc>
          <a:spcPct val="90000"/>
        </a:lnSpc>
        <a:spcBef>
          <a:spcPts val="667"/>
        </a:spcBef>
        <a:buClr>
          <a:schemeClr val="bg1"/>
        </a:buClr>
        <a:buFont typeface="Wingdings" pitchFamily="2" charset="2"/>
        <a:buChar char="§"/>
        <a:tabLst/>
        <a:defRPr sz="18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23403" indent="-306910" algn="l" defTabSz="1219170" rtl="0" eaLnBrk="1" latinLnBrk="0" hangingPunct="1">
        <a:lnSpc>
          <a:spcPct val="90000"/>
        </a:lnSpc>
        <a:spcBef>
          <a:spcPts val="667"/>
        </a:spcBef>
        <a:buClr>
          <a:schemeClr val="bg1"/>
        </a:buClr>
        <a:buSzPct val="100000"/>
        <a:buFont typeface="System Font Regular"/>
        <a:buChar char="–"/>
        <a:tabLst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Wingdings" pitchFamily="2" charset="2"/>
        <a:buChar char="q"/>
        <a:defRPr sz="2133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0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5.m4v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uchas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F3B99C6-D0D0-D441-BB88-E3B30F0BF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3D Heat Transfer Model of a Glass Additive Manufacturing Process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7859A57D-2C14-6348-B5C3-04566EA082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Zechariah Jibben, </a:t>
            </a:r>
            <a:r>
              <a:rPr lang="en-US" sz="1600" dirty="0" err="1"/>
              <a:t>Naren</a:t>
            </a:r>
            <a:r>
              <a:rPr lang="en-US" sz="1600" dirty="0"/>
              <a:t> Raghavan, John Bernardin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397A665-BC2C-524C-A7EC-3526226D8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44ADC2-4BBE-A04E-9F43-2E4E7BE0DB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LA-UR-23-26084</a:t>
            </a:r>
          </a:p>
        </p:txBody>
      </p:sp>
    </p:spTree>
    <p:extLst>
      <p:ext uri="{BB962C8B-B14F-4D97-AF65-F5344CB8AC3E}">
        <p14:creationId xmlns:p14="http://schemas.microsoft.com/office/powerpoint/2010/main" val="262362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09A25-52F9-79E8-5C47-16FB317462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Printing</a:t>
            </a:r>
          </a:p>
        </p:txBody>
      </p:sp>
      <p:pic>
        <p:nvPicPr>
          <p:cNvPr id="4" name="print-10W" descr="print-10W">
            <a:hlinkClick r:id="" action="ppaction://media"/>
            <a:extLst>
              <a:ext uri="{FF2B5EF4-FFF2-40B4-BE49-F238E27FC236}">
                <a16:creationId xmlns:a16="http://schemas.microsoft.com/office/drawing/2014/main" id="{4BC06323-1E8D-184F-9266-688CA78249B1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1266" y="1373450"/>
            <a:ext cx="7535863" cy="4351338"/>
          </a:xfrm>
        </p:spPr>
      </p:pic>
    </p:spTree>
    <p:extLst>
      <p:ext uri="{BB962C8B-B14F-4D97-AF65-F5344CB8AC3E}">
        <p14:creationId xmlns:p14="http://schemas.microsoft.com/office/powerpoint/2010/main" val="22978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2F242-48B5-FD43-B59C-BA193D2C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flipH="1">
            <a:off x="6173037" y="3619726"/>
            <a:ext cx="4572000" cy="298308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C2E90-5104-100B-D627-F9766B1296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599" y="1220488"/>
            <a:ext cx="7469275" cy="4798476"/>
          </a:xfrm>
        </p:spPr>
        <p:txBody>
          <a:bodyPr/>
          <a:lstStyle/>
          <a:p>
            <a:r>
              <a:rPr lang="en-US" dirty="0"/>
              <a:t>Lab provided STL geometry for the SS block and </a:t>
            </a:r>
            <a:r>
              <a:rPr lang="en-US" dirty="0" err="1"/>
              <a:t>macor</a:t>
            </a:r>
            <a:r>
              <a:rPr lang="en-US" dirty="0"/>
              <a:t> insulation.</a:t>
            </a:r>
          </a:p>
          <a:p>
            <a:r>
              <a:rPr lang="en-US" dirty="0"/>
              <a:t>Borosilicate slide is 101.6 mm x 76.2 mm x 3.25 mm</a:t>
            </a:r>
          </a:p>
          <a:p>
            <a:r>
              <a:rPr lang="en-US" dirty="0"/>
              <a:t>Real borosilicate filament is 2mm diameter.</a:t>
            </a:r>
          </a:p>
          <a:p>
            <a:pPr lvl="1"/>
            <a:r>
              <a:rPr lang="en-US" dirty="0"/>
              <a:t>Model half-cylinder filament of diameter 2.83 mm to match cross-sectional area and mass deposition rate.</a:t>
            </a:r>
          </a:p>
          <a:p>
            <a:r>
              <a:rPr lang="en-US" dirty="0"/>
              <a:t>Half-symmetry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26246-E3FA-6643-BF63-4F22584B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7449180" y="512459"/>
            <a:ext cx="4572000" cy="300953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4C6438-CCD7-0FEC-A3C4-BB804D9E83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529216"/>
            <a:ext cx="10968072" cy="892208"/>
          </a:xfrm>
        </p:spPr>
        <p:txBody>
          <a:bodyPr/>
          <a:lstStyle/>
          <a:p>
            <a:r>
              <a:rPr lang="en-US" dirty="0"/>
              <a:t>Geometry and Mesh</a:t>
            </a:r>
          </a:p>
        </p:txBody>
      </p:sp>
    </p:spTree>
    <p:extLst>
      <p:ext uri="{BB962C8B-B14F-4D97-AF65-F5344CB8AC3E}">
        <p14:creationId xmlns:p14="http://schemas.microsoft.com/office/powerpoint/2010/main" val="285593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223C9-84EE-CB57-021B-EC3932593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Geometry and Mesh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73B3E-05D1-ED05-7F05-D94A99C76C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373279"/>
            <a:ext cx="10968072" cy="42672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Tetrahedral mesh generated by Cubit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3-mm resolution in the insulation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1.5-mm resolution in the block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0.67-mm resolution in the slide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0.2-mm resolution in the filament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Resolution adapts to geometry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EB83-E2DD-791B-1680-1D830C3F3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r="6236" b="9703"/>
          <a:stretch/>
        </p:blipFill>
        <p:spPr>
          <a:xfrm>
            <a:off x="6877114" y="1425024"/>
            <a:ext cx="3983957" cy="2778644"/>
          </a:xfrm>
          <a:prstGeom prst="snip1Rect">
            <a:avLst>
              <a:gd name="adj" fmla="val 41590"/>
            </a:avLst>
          </a:prstGeom>
        </p:spPr>
      </p:pic>
    </p:spTree>
    <p:extLst>
      <p:ext uri="{BB962C8B-B14F-4D97-AF65-F5344CB8AC3E}">
        <p14:creationId xmlns:p14="http://schemas.microsoft.com/office/powerpoint/2010/main" val="333485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5802-30A8-CF4E-A0E1-389A68371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9213" y="451245"/>
            <a:ext cx="10968072" cy="892208"/>
          </a:xfrm>
        </p:spPr>
        <p:txBody>
          <a:bodyPr>
            <a:normAutofit/>
          </a:bodyPr>
          <a:lstStyle/>
          <a:p>
            <a:r>
              <a:rPr lang="en-US" dirty="0"/>
              <a:t>Block and Slide Heat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4E6811C5-807D-210F-C9D6-395BFD98AF1D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543881" y="1213311"/>
                <a:ext cx="6600497" cy="5449256"/>
              </a:xfrm>
            </p:spPr>
            <p:txBody>
              <a:bodyPr/>
              <a:lstStyle/>
              <a:p>
                <a:pPr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2200" dirty="0"/>
                  <a:t>Lab configures thermocouples such that the slide’s surface temperature is ≈ 550°C.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2200" dirty="0"/>
                  <a:t>Perform a 2-stage heat up simulation:</a:t>
                </a:r>
              </a:p>
              <a:p>
                <a:pPr marL="682625" lvl="1" indent="-225425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1800" dirty="0"/>
                  <a:t>Block and insulation to steady-state</a:t>
                </a:r>
              </a:p>
              <a:p>
                <a:pPr marL="682625" lvl="1" indent="-225425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1800" dirty="0"/>
                  <a:t>Add the slide, run to steady-state</a:t>
                </a:r>
              </a:p>
              <a:p>
                <a:pPr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2200" dirty="0"/>
                  <a:t>Use Truchas’s Python interface to drive simulations with different heat-flux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200" dirty="0"/>
                  <a:t> at thermocouple interface.</a:t>
                </a:r>
              </a:p>
              <a:p>
                <a:pPr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2200" dirty="0"/>
                  <a:t>Use probes to measure slide-surface temperature at steady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</a:p>
              <a:p>
                <a:pPr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2200" dirty="0"/>
                  <a:t>Solve: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=550</m:t>
                    </m:r>
                  </m:oMath>
                </a14:m>
                <a:r>
                  <a:rPr lang="en-US" sz="2200" dirty="0"/>
                  <a:t>°C </a:t>
                </a:r>
                <a:r>
                  <a:rPr lang="en-US" sz="2200" dirty="0">
                    <a:sym typeface="Wingdings" pitchFamily="2" charset="2"/>
                  </a:rPr>
                  <a:t> F = 40875 W / m</a:t>
                </a:r>
                <a:r>
                  <a:rPr lang="en-US" sz="2200" baseline="30000" dirty="0">
                    <a:sym typeface="Wingdings" pitchFamily="2" charset="2"/>
                  </a:rPr>
                  <a:t>2</a:t>
                </a:r>
                <a:endParaRPr lang="en-US" sz="2200" dirty="0"/>
              </a:p>
              <a:p>
                <a:pPr lvl="1">
                  <a:lnSpc>
                    <a:spcPct val="110000"/>
                  </a:lnSpc>
                </a:pPr>
                <a:r>
                  <a:rPr lang="en-US" sz="1800" dirty="0"/>
                  <a:t>We use an iterative Brent’s method solver, since it does not require derivatives.</a:t>
                </a:r>
              </a:p>
              <a:p>
                <a:pPr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2200" dirty="0"/>
                  <a:t>The steady state is stored as a Truchas restart.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4E6811C5-807D-210F-C9D6-395BFD98A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543881" y="1213311"/>
                <a:ext cx="6600497" cy="5449256"/>
              </a:xfrm>
              <a:blipFill>
                <a:blip r:embed="rId5"/>
                <a:stretch>
                  <a:fillRect l="-2401" t="-1454" r="-3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eatup" descr="heatup">
            <a:hlinkClick r:id="" action="ppaction://media"/>
            <a:extLst>
              <a:ext uri="{FF2B5EF4-FFF2-40B4-BE49-F238E27FC236}">
                <a16:creationId xmlns:a16="http://schemas.microsoft.com/office/drawing/2014/main" id="{F0CF4657-329B-0E4D-B8AA-C4542EAA6C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578"/>
          <a:stretch/>
        </p:blipFill>
        <p:spPr>
          <a:xfrm>
            <a:off x="7652402" y="3951658"/>
            <a:ext cx="4234975" cy="2506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2275D-C5E9-3249-844E-07376FDBB2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89266" y="1394489"/>
            <a:ext cx="4098111" cy="2506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70C3B-2643-C912-4811-17C6516810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095" y="1213310"/>
            <a:ext cx="7307809" cy="54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54682-90F8-EBC0-2AD7-D0B3DF4F4B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609600"/>
            <a:ext cx="5781152" cy="892208"/>
          </a:xfrm>
        </p:spPr>
        <p:txBody>
          <a:bodyPr>
            <a:normAutofit/>
          </a:bodyPr>
          <a:lstStyle/>
          <a:p>
            <a:r>
              <a:rPr lang="en-US" dirty="0"/>
              <a:t>Validation: Spot Melt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F38236-5A35-89FF-B796-AF120E45BC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7236" y="1388684"/>
            <a:ext cx="5486400" cy="4730762"/>
          </a:xfrm>
        </p:spPr>
        <p:txBody>
          <a:bodyPr/>
          <a:lstStyle/>
          <a:p>
            <a:r>
              <a:rPr lang="en-US" sz="2200" dirty="0"/>
              <a:t>Performed a spot melt on borosilicate.</a:t>
            </a:r>
          </a:p>
          <a:p>
            <a:pPr lvl="1"/>
            <a:r>
              <a:rPr lang="en-US" sz="2000" dirty="0"/>
              <a:t>0.3-mm spot size – smallest possible experimentally.</a:t>
            </a:r>
          </a:p>
          <a:p>
            <a:pPr lvl="1"/>
            <a:r>
              <a:rPr lang="en-US" sz="2000" dirty="0"/>
              <a:t>Vary laser power 6.5 W–25 W.</a:t>
            </a:r>
          </a:p>
          <a:p>
            <a:pPr lvl="1"/>
            <a:r>
              <a:rPr lang="en-US" sz="2000" dirty="0"/>
              <a:t>Compare the simulated and experimental maximum temperatures at steady state.</a:t>
            </a:r>
          </a:p>
          <a:p>
            <a:r>
              <a:rPr lang="en-US" sz="2200" dirty="0"/>
              <a:t>At low temperature, we match the high- temperature camera.</a:t>
            </a:r>
          </a:p>
          <a:p>
            <a:r>
              <a:rPr lang="en-US" sz="2200" dirty="0"/>
              <a:t>At higher temperatures, simulation predicts lower temperatures.</a:t>
            </a:r>
          </a:p>
          <a:p>
            <a:r>
              <a:rPr lang="en-US" sz="2200" dirty="0"/>
              <a:t>This is highly sensitive to thermal conductivity at high temperatures, a poorly studied regime!</a:t>
            </a:r>
          </a:p>
          <a:p>
            <a:endParaRPr lang="en-US" dirty="0"/>
          </a:p>
        </p:txBody>
      </p:sp>
      <p:pic>
        <p:nvPicPr>
          <p:cNvPr id="6" name="Picture 5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D5ADCB0F-8D65-A4F4-C4CC-17462936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442" y="3132429"/>
            <a:ext cx="5314322" cy="3287209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8D64D1F-7A59-AE35-89FA-DFBB08E9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42" y="262182"/>
            <a:ext cx="5231842" cy="28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4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2CA0-EA50-1546-BC09-04F5A969C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609600"/>
            <a:ext cx="6032360" cy="817266"/>
          </a:xfrm>
        </p:spPr>
        <p:txBody>
          <a:bodyPr>
            <a:normAutofit/>
          </a:bodyPr>
          <a:lstStyle/>
          <a:p>
            <a:r>
              <a:rPr lang="en-US" dirty="0"/>
              <a:t>Results: Temperature Field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BE8BE-B3D0-89B9-42C9-6CC3D17AB5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329" y="1426866"/>
            <a:ext cx="6319034" cy="540099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dirty="0"/>
              <a:t>For 15-W laser, 2-mm spot size,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dirty="0"/>
              <a:t>  1-mm/s scan speed, 2-mm borosilicate rod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Max temperature is 1100°C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900°C contour has 0.6-mm radius (at surface)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800°C contour has 1-mm radius (at surface)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800°C contour has 0.78-mm maximum depth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22EEC-6BE1-2F4F-B6EE-DC5E53981C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5" t="11765" r="24627" b="9488"/>
          <a:stretch/>
        </p:blipFill>
        <p:spPr>
          <a:xfrm>
            <a:off x="7430092" y="257819"/>
            <a:ext cx="3566160" cy="3139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FB1614-A81B-474E-8041-FC281CA528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r="35035"/>
          <a:stretch/>
        </p:blipFill>
        <p:spPr>
          <a:xfrm>
            <a:off x="7430092" y="3400179"/>
            <a:ext cx="3566160" cy="34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62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4893-D27B-C144-B559-1C05951FA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Melt-Pool Heat Transfer Modes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61F3F9-480E-4412-697D-4001A52BEB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8802" y="1403419"/>
            <a:ext cx="6847268" cy="5037574"/>
          </a:xfrm>
        </p:spPr>
        <p:txBody>
          <a:bodyPr/>
          <a:lstStyle/>
          <a:p>
            <a:r>
              <a:rPr lang="en-US" sz="2000" dirty="0"/>
              <a:t>Total flux for each mode of heat transfer is</a:t>
            </a:r>
            <a:br>
              <a:rPr lang="en-US" sz="2000" dirty="0"/>
            </a:br>
            <a:r>
              <a:rPr lang="en-US" sz="2000" dirty="0"/>
              <a:t>measured in and out of the melt pool (MP)</a:t>
            </a:r>
            <a:br>
              <a:rPr lang="en-US" sz="2000" dirty="0"/>
            </a:br>
            <a:r>
              <a:rPr lang="en-US" sz="2000" dirty="0"/>
              <a:t>(800°C contour) at steady state.</a:t>
            </a:r>
          </a:p>
          <a:p>
            <a:r>
              <a:rPr lang="en-US" sz="2000" dirty="0"/>
              <a:t>Convection is negligible </a:t>
            </a:r>
            <a:r>
              <a:rPr lang="en-US" sz="2000" i="1" dirty="0"/>
              <a:t>at the melt pool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accounting for &lt;0.6% of MP heat loss.</a:t>
            </a:r>
          </a:p>
          <a:p>
            <a:r>
              <a:rPr lang="en-US" sz="2000" dirty="0"/>
              <a:t>Radiation is insignificant, accounting for &lt; 3%</a:t>
            </a:r>
            <a:br>
              <a:rPr lang="en-US" sz="2000" dirty="0"/>
            </a:br>
            <a:r>
              <a:rPr lang="en-US" sz="2000" dirty="0"/>
              <a:t>of MP heat loss.</a:t>
            </a:r>
          </a:p>
          <a:p>
            <a:r>
              <a:rPr lang="en-US" sz="2000" dirty="0"/>
              <a:t>6% of light is reflected before it can be</a:t>
            </a:r>
            <a:br>
              <a:rPr lang="en-US" sz="2000" dirty="0"/>
            </a:br>
            <a:r>
              <a:rPr lang="en-US" sz="2000" dirty="0"/>
              <a:t>absorbed by the glass.</a:t>
            </a:r>
          </a:p>
          <a:p>
            <a:r>
              <a:rPr lang="en-US" sz="2000" dirty="0"/>
              <a:t>Conduction within the glass is by far the</a:t>
            </a:r>
            <a:br>
              <a:rPr lang="en-US" sz="2000" dirty="0"/>
            </a:br>
            <a:r>
              <a:rPr lang="en-US" sz="2000" dirty="0"/>
              <a:t>primary mode of heat transfer, accounting for</a:t>
            </a:r>
            <a:br>
              <a:rPr lang="en-US" sz="2000" dirty="0"/>
            </a:br>
            <a:r>
              <a:rPr lang="en-US" sz="2000" dirty="0"/>
              <a:t>&gt; 95% of MP heat loss.</a:t>
            </a:r>
          </a:p>
          <a:p>
            <a:r>
              <a:rPr lang="en-US" sz="2000" dirty="0"/>
              <a:t>Modeling importance:</a:t>
            </a:r>
            <a:br>
              <a:rPr lang="en-US" sz="2000" dirty="0"/>
            </a:br>
            <a:r>
              <a:rPr lang="en-US" sz="2000" dirty="0"/>
              <a:t>     conductivity &gt; absorptivity &gt; radiation &gt; convection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DCFEED-4881-474E-9EEB-DC9FC52BC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549848"/>
              </p:ext>
            </p:extLst>
          </p:nvPr>
        </p:nvGraphicFramePr>
        <p:xfrm>
          <a:off x="6298045" y="1543050"/>
          <a:ext cx="5335815" cy="3406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4653">
                  <a:extLst>
                    <a:ext uri="{9D8B030D-6E8A-4147-A177-3AD203B41FA5}">
                      <a16:colId xmlns:a16="http://schemas.microsoft.com/office/drawing/2014/main" val="2128643476"/>
                    </a:ext>
                  </a:extLst>
                </a:gridCol>
                <a:gridCol w="950005">
                  <a:extLst>
                    <a:ext uri="{9D8B030D-6E8A-4147-A177-3AD203B41FA5}">
                      <a16:colId xmlns:a16="http://schemas.microsoft.com/office/drawing/2014/main" val="1590746923"/>
                    </a:ext>
                  </a:extLst>
                </a:gridCol>
                <a:gridCol w="989200">
                  <a:extLst>
                    <a:ext uri="{9D8B030D-6E8A-4147-A177-3AD203B41FA5}">
                      <a16:colId xmlns:a16="http://schemas.microsoft.com/office/drawing/2014/main" val="2426690323"/>
                    </a:ext>
                  </a:extLst>
                </a:gridCol>
                <a:gridCol w="1041957">
                  <a:extLst>
                    <a:ext uri="{9D8B030D-6E8A-4147-A177-3AD203B41FA5}">
                      <a16:colId xmlns:a16="http://schemas.microsoft.com/office/drawing/2014/main" val="1666365511"/>
                    </a:ext>
                  </a:extLst>
                </a:gridCol>
              </a:tblGrid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Power (W)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0050624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Size (mm)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8619126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Concentration β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996813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Temp (C)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9760569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 width (mm)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1.9602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1789399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 depth (mm)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0.7756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777166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 volume (mm^3)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1.8802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5041878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Reflected laser (W)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8778101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Absorbed laser (W)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7463233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Radiative loss (W)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-0.5792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-0.2457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8733768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Convective loss (W)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-0.1103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-0.04359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5868584"/>
                  </a:ext>
                </a:extLst>
              </a:tr>
              <a:tr h="227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Conductive loss (W)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-12.97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-17.88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88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6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line, colorfulness&#10;&#10;Description automatically generated">
            <a:extLst>
              <a:ext uri="{FF2B5EF4-FFF2-40B4-BE49-F238E27FC236}">
                <a16:creationId xmlns:a16="http://schemas.microsoft.com/office/drawing/2014/main" id="{6AAE14D3-B1A2-3A28-FCE6-B5E8ED83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070" y="138425"/>
            <a:ext cx="4308038" cy="3239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C809F-0F9D-37CF-2730-C44F245E00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Heat-Up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AA2C801-6579-35A0-129E-0CBD91378339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09600" y="1421262"/>
                <a:ext cx="6886470" cy="6044663"/>
              </a:xfrm>
            </p:spPr>
            <p:txBody>
              <a:bodyPr/>
              <a:lstStyle/>
              <a:p>
                <a:r>
                  <a:rPr lang="en-US" sz="2200" dirty="0"/>
                  <a:t>Knowing how long it takes to reach steady-state helps feedback control.</a:t>
                </a:r>
              </a:p>
              <a:p>
                <a:r>
                  <a:rPr lang="en-US" sz="2200" dirty="0"/>
                  <a:t>We explore heat-up times in a series of spot-melt simulations.</a:t>
                </a:r>
              </a:p>
              <a:p>
                <a:r>
                  <a:rPr lang="en-US" sz="2200" dirty="0"/>
                  <a:t>Define a normalized temperature: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init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ss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init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600"/>
                  </a:spcBef>
                </a:pPr>
                <a:r>
                  <a:rPr lang="en-US" sz="2200" dirty="0"/>
                  <a:t>Consider heat-up time as the time it takes to reach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Heat-up time is linearly dependent on laser spot size and power.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AA2C801-6579-35A0-129E-0CBD913783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09600" y="1421262"/>
                <a:ext cx="6886470" cy="6044663"/>
              </a:xfrm>
              <a:blipFill>
                <a:blip r:embed="rId3"/>
                <a:stretch>
                  <a:fillRect l="-2301" t="-1310" r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FA2B55D4-CC5C-96D0-B107-2CB998DE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70" y="3097406"/>
            <a:ext cx="4443976" cy="33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9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13ECE-71C3-843A-0990-0737BB338C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D36A2-585D-B3DB-E13C-B5B4071DA0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433567"/>
            <a:ext cx="10968072" cy="4267200"/>
          </a:xfrm>
        </p:spPr>
        <p:txBody>
          <a:bodyPr/>
          <a:lstStyle/>
          <a:p>
            <a:r>
              <a:rPr lang="en-US" dirty="0"/>
              <a:t>We can model the thermal aspects of glass additive manufacturing with a static mesh and dynamic interface conditions.</a:t>
            </a:r>
          </a:p>
          <a:p>
            <a:r>
              <a:rPr lang="en-US" dirty="0"/>
              <a:t>Accuracy is very sensitive to thermal conductivity, which is poorly studied at high temperatures and varies significantly across glass compositions.</a:t>
            </a:r>
          </a:p>
          <a:p>
            <a:r>
              <a:rPr lang="en-US" dirty="0"/>
              <a:t>This is an evolving research project; more work into material properties is required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More research into high-temperature material properties.</a:t>
            </a:r>
          </a:p>
          <a:p>
            <a:pPr lvl="1"/>
            <a:r>
              <a:rPr lang="en-US" dirty="0"/>
              <a:t>Glass slumping model using </a:t>
            </a:r>
            <a:r>
              <a:rPr lang="en-US" dirty="0" err="1"/>
              <a:t>multimaterial</a:t>
            </a:r>
            <a:r>
              <a:rPr lang="en-US" dirty="0"/>
              <a:t>, incompressible, viscous flow.</a:t>
            </a:r>
          </a:p>
          <a:p>
            <a:pPr lvl="1"/>
            <a:r>
              <a:rPr lang="en-US" dirty="0"/>
              <a:t>Residual stress calculations based on small-strain </a:t>
            </a:r>
            <a:r>
              <a:rPr lang="en-US" dirty="0" err="1"/>
              <a:t>viscoplastic</a:t>
            </a:r>
            <a:r>
              <a:rPr lang="en-US" dirty="0"/>
              <a:t> flow.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5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F7B815-6E39-FF13-AA0D-6FB6CD6616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420492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8ADDA-141F-8F4B-B671-130A976CB5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332F9C-EC67-4734-A66F-FE6ABA7E2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523999"/>
            <a:ext cx="10462054" cy="4267200"/>
          </a:xfrm>
        </p:spPr>
        <p:txBody>
          <a:bodyPr/>
          <a:lstStyle/>
          <a:p>
            <a:r>
              <a:rPr lang="en-US" dirty="0"/>
              <a:t>Additive manufacturing of glass is an emerging technology</a:t>
            </a:r>
          </a:p>
          <a:p>
            <a:pPr lvl="1"/>
            <a:r>
              <a:rPr lang="en-US" dirty="0"/>
              <a:t>Laser-heated, filament-fed glass additive manufacturing system (GLAMS).</a:t>
            </a:r>
          </a:p>
          <a:p>
            <a:pPr lvl="1"/>
            <a:r>
              <a:rPr lang="en-US" dirty="0"/>
              <a:t>Thermal profile within the glass and near melt region strongly influences final quality.</a:t>
            </a:r>
          </a:p>
          <a:p>
            <a:r>
              <a:rPr lang="en-US" dirty="0"/>
              <a:t>Simulate the thermodynamics of the printing process.</a:t>
            </a:r>
          </a:p>
          <a:p>
            <a:r>
              <a:rPr lang="en-US" dirty="0"/>
              <a:t>Inform experiment and design with the following.</a:t>
            </a:r>
          </a:p>
          <a:p>
            <a:pPr lvl="1"/>
            <a:r>
              <a:rPr lang="en-US" dirty="0"/>
              <a:t>Temperature and temperature gradient data</a:t>
            </a:r>
          </a:p>
          <a:p>
            <a:pPr lvl="1"/>
            <a:r>
              <a:rPr lang="en-US" dirty="0"/>
              <a:t>Trends (if we change this input, how does the process change? E.g. cooling rates, thermal gradients)</a:t>
            </a:r>
          </a:p>
          <a:p>
            <a:pPr lvl="1"/>
            <a:r>
              <a:rPr lang="en-US" dirty="0"/>
              <a:t>New approaches (multiple lasers, beam shaping, etc.)</a:t>
            </a:r>
          </a:p>
          <a:p>
            <a:r>
              <a:rPr lang="en-US" dirty="0"/>
              <a:t>Pair with or develop empirical relationships to understand bubble entrapment, cracking, etc.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0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BB50CB-6901-4888-4A29-CDD77C8DCF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312987"/>
            <a:ext cx="10968072" cy="4267200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Simulate block heat up to steady-state.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Add slide; simulate heat up to steady-state.</a:t>
            </a:r>
          </a:p>
          <a:p>
            <a:pPr marL="512763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A Truchas restart (physics state checkpoint) is generated from this stage. Many print simulations can run from this restart.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Add filament body; slide into thermal contact and apply laser heat flux.</a:t>
            </a:r>
          </a:p>
          <a:p>
            <a:pPr marL="512763" lvl="1" indent="0">
              <a:spcBef>
                <a:spcPts val="600"/>
              </a:spcBef>
              <a:buNone/>
            </a:pPr>
            <a:r>
              <a:rPr lang="en-US" dirty="0"/>
              <a:t>Parameter studies are done on this simulation stage.</a:t>
            </a:r>
          </a:p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0B732E2-68D1-B126-7761-49CE171727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609600"/>
            <a:ext cx="10968072" cy="892208"/>
          </a:xfrm>
        </p:spPr>
        <p:txBody>
          <a:bodyPr/>
          <a:lstStyle/>
          <a:p>
            <a:r>
              <a:rPr lang="en-US" dirty="0"/>
              <a:t>Glass Laser Additive Manufacturing System (GLAMS)</a:t>
            </a:r>
          </a:p>
        </p:txBody>
      </p:sp>
    </p:spTree>
    <p:extLst>
      <p:ext uri="{BB962C8B-B14F-4D97-AF65-F5344CB8AC3E}">
        <p14:creationId xmlns:p14="http://schemas.microsoft.com/office/powerpoint/2010/main" val="422811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A894-A994-0273-F53D-35D1AB167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393374"/>
            <a:ext cx="10968072" cy="42672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Output metrics include the following.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Complete temperature field and temperature gradients over time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Maximum temperature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Size of a melt-pool defined by a temperature iso-surface (length, width, height, volume)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Heat fluxes in and out of melt-pool (absorbed laser, radiation, conductivity, convection)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Heuristic vaporization estimate, calibrated against lab data (post-processing)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Max, min, and average temperatures in arbitrary mix-cup geometry</a:t>
            </a:r>
          </a:p>
          <a:p>
            <a:pPr lvl="1">
              <a:spcAft>
                <a:spcPts val="400"/>
              </a:spcAft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67FFC5D-F9C3-AE00-E6E2-FB58332D8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609600"/>
            <a:ext cx="10968072" cy="892208"/>
          </a:xfrm>
        </p:spPr>
        <p:txBody>
          <a:bodyPr/>
          <a:lstStyle/>
          <a:p>
            <a:r>
              <a:rPr lang="en-US" sz="3000" dirty="0"/>
              <a:t>Glass Laser Additive Manufacturing System (GLAMS) (cont.)</a:t>
            </a:r>
          </a:p>
        </p:txBody>
      </p:sp>
    </p:spTree>
    <p:extLst>
      <p:ext uri="{BB962C8B-B14F-4D97-AF65-F5344CB8AC3E}">
        <p14:creationId xmlns:p14="http://schemas.microsoft.com/office/powerpoint/2010/main" val="166885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128EA-A7C0-D850-8745-928F15EC0F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Borosilicate Material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57C1BE-24CA-794F-8046-80DD499D009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271583"/>
              </p:ext>
            </p:extLst>
          </p:nvPr>
        </p:nvGraphicFramePr>
        <p:xfrm>
          <a:off x="609600" y="1499659"/>
          <a:ext cx="3716943" cy="173736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785852">
                  <a:extLst>
                    <a:ext uri="{9D8B030D-6E8A-4147-A177-3AD203B41FA5}">
                      <a16:colId xmlns:a16="http://schemas.microsoft.com/office/drawing/2014/main" val="3753883371"/>
                    </a:ext>
                  </a:extLst>
                </a:gridCol>
                <a:gridCol w="1931091">
                  <a:extLst>
                    <a:ext uri="{9D8B030D-6E8A-4147-A177-3AD203B41FA5}">
                      <a16:colId xmlns:a16="http://schemas.microsoft.com/office/drawing/2014/main" val="1547685225"/>
                    </a:ext>
                  </a:extLst>
                </a:gridCol>
              </a:tblGrid>
              <a:tr h="3474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992314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2200 kg / m^3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8986865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 heat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J / kg K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662066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Emissivity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879255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Absorptivity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5081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D83938-022A-824F-BA48-60754CB3F05B}"/>
              </a:ext>
            </a:extLst>
          </p:cNvPr>
          <p:cNvSpPr txBox="1"/>
          <p:nvPr/>
        </p:nvSpPr>
        <p:spPr>
          <a:xfrm>
            <a:off x="3502656" y="6079089"/>
            <a:ext cx="397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Borosilicate conductivity (Seward, 2003)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C9C4A-0B85-4840-9533-DAD3C397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7" r="3862"/>
          <a:stretch/>
        </p:blipFill>
        <p:spPr>
          <a:xfrm>
            <a:off x="7478308" y="3034246"/>
            <a:ext cx="4023360" cy="2830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57E883-D323-C447-AE24-2448C19ACF4C}"/>
              </a:ext>
            </a:extLst>
          </p:cNvPr>
          <p:cNvSpPr txBox="1"/>
          <p:nvPr/>
        </p:nvSpPr>
        <p:spPr>
          <a:xfrm>
            <a:off x="7811651" y="6079089"/>
            <a:ext cx="411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Borosilicate emissivity (Sasaki et al., 2003)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B614A-B007-C64D-B456-343F32F8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656" y="2961398"/>
            <a:ext cx="3566160" cy="30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4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8600FE-BDE9-A48D-EFE4-73B6959AAD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Empirical Vaporization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48D9E52F-3861-F69C-4528-D30C716FB5E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09600" y="1386681"/>
                <a:ext cx="7408985" cy="4861719"/>
              </a:xfrm>
            </p:spPr>
            <p:txBody>
              <a:bodyPr/>
              <a:lstStyle/>
              <a:p>
                <a:r>
                  <a:rPr lang="en-US" dirty="0"/>
                  <a:t>During print we see glass vaporized by the laser.</a:t>
                </a:r>
              </a:p>
              <a:p>
                <a:r>
                  <a:rPr lang="en-US" dirty="0"/>
                  <a:t>Truchas lacks a model for mass loss, but we can model evaporation with an Arrhenius-type heat flux if we determine the right parameters.</a:t>
                </a:r>
              </a:p>
              <a:p>
                <a:r>
                  <a:rPr lang="en-US" dirty="0"/>
                  <a:t>Using lab data on vaporized mass loss, we estimate the magnitude of heat loss due to vaporization using a back-of-the-envelope model.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the total vaporization heat flux,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/>
                  <a:t> is the rate of mass lost,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latent heat of vaporization for glass.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48D9E52F-3861-F69C-4528-D30C716FB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09600" y="1386681"/>
                <a:ext cx="7408985" cy="4861719"/>
              </a:xfrm>
              <a:blipFill>
                <a:blip r:embed="rId4"/>
                <a:stretch>
                  <a:fillRect l="-2469" t="-1754" r="-3539"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aporization" descr="vaporization">
            <a:hlinkClick r:id="" action="ppaction://media"/>
            <a:extLst>
              <a:ext uri="{FF2B5EF4-FFF2-40B4-BE49-F238E27FC236}">
                <a16:creationId xmlns:a16="http://schemas.microsoft.com/office/drawing/2014/main" id="{16744223-6ECD-EF41-B348-5FC312FFA8FB}"/>
              </a:ext>
            </a:extLst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5337.7326" end="340885.9276"/>
                </p14:media>
              </p:ext>
            </p:extLst>
          </p:nvPr>
        </p:nvPicPr>
        <p:blipFill rotWithShape="1">
          <a:blip r:embed="rId5"/>
          <a:srcRect l="9556" t="14393" r="43088" b="37351"/>
          <a:stretch>
            <a:fillRect/>
          </a:stretch>
        </p:blipFill>
        <p:spPr>
          <a:xfrm>
            <a:off x="8494713" y="0"/>
            <a:ext cx="3697287" cy="277336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AA706C-5735-414A-89E1-DB8217FD09EB}"/>
              </a:ext>
            </a:extLst>
          </p:cNvPr>
          <p:cNvSpPr txBox="1">
            <a:spLocks/>
          </p:cNvSpPr>
          <p:nvPr/>
        </p:nvSpPr>
        <p:spPr>
          <a:xfrm>
            <a:off x="838198" y="2773680"/>
            <a:ext cx="10515600" cy="421655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5D964F-D662-0944-8B5A-27FD44EC08FA}"/>
              </a:ext>
            </a:extLst>
          </p:cNvPr>
          <p:cNvSpPr txBox="1">
            <a:spLocks/>
          </p:cNvSpPr>
          <p:nvPr/>
        </p:nvSpPr>
        <p:spPr>
          <a:xfrm>
            <a:off x="838198" y="1719845"/>
            <a:ext cx="6722328" cy="105383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6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9EA1F-FBB3-7B4D-A42B-47474E1CD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Empirical Vaporization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7B2B3-7369-F89B-8EA1-80AB3A2CA2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411287"/>
            <a:ext cx="6122796" cy="5180431"/>
          </a:xfrm>
        </p:spPr>
        <p:txBody>
          <a:bodyPr/>
          <a:lstStyle/>
          <a:p>
            <a:r>
              <a:rPr lang="en-US" sz="2200" dirty="0"/>
              <a:t>Lab measured mass loss for 80 s </a:t>
            </a:r>
            <a:r>
              <a:rPr lang="en-US" sz="2200"/>
              <a:t>prints with</a:t>
            </a:r>
            <a:br>
              <a:rPr lang="en-US" sz="2200"/>
            </a:br>
            <a:r>
              <a:rPr lang="en-US" sz="2200"/>
              <a:t>2-mm </a:t>
            </a:r>
            <a:r>
              <a:rPr lang="en-US" sz="2200" dirty="0"/>
              <a:t>spot size at various laser powers, finding 0.01–0.2 mg/s vaporization mass rate.</a:t>
            </a:r>
          </a:p>
          <a:p>
            <a:r>
              <a:rPr lang="en-US" sz="2200" dirty="0"/>
              <a:t>Latent heat of vaporization for glass is not well studied. We’ll assume a value inside the range for most other materials: 750e3 J / kg.</a:t>
            </a:r>
          </a:p>
          <a:p>
            <a:r>
              <a:rPr lang="en-US" dirty="0"/>
              <a:t>At 20 W and MP at 800°C cutoff: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Vaporizing 30% of the melt pool over 60s.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1.6e-2 W vaporization heat flux; 0.08% of MP heat loss.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An order of magnitude less significant than convection.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B13DC-5735-0B4B-9087-731AF98126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B6DD64-3D7B-CA4F-B8F7-3D14541F6AB1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/>
        </p:nvGraphicFramePr>
        <p:xfrm>
          <a:off x="6882342" y="1690688"/>
          <a:ext cx="5309658" cy="398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0609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BB969A-4F6B-0202-1F64-D43E2902C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6202" y="1185706"/>
            <a:ext cx="3563818" cy="4220306"/>
          </a:xfrm>
        </p:spPr>
        <p:txBody>
          <a:bodyPr/>
          <a:lstStyle/>
          <a:p>
            <a:r>
              <a:rPr lang="en-US" sz="2000" dirty="0"/>
              <a:t>A: Literature fit</a:t>
            </a:r>
          </a:p>
          <a:p>
            <a:pPr lvl="1"/>
            <a:r>
              <a:rPr lang="en-US" sz="1800" dirty="0"/>
              <a:t>33 W / </a:t>
            </a:r>
            <a:r>
              <a:rPr lang="en-US" sz="1800" dirty="0" err="1"/>
              <a:t>mK</a:t>
            </a:r>
            <a:r>
              <a:rPr lang="en-US" sz="1800" dirty="0"/>
              <a:t> at 1500 K</a:t>
            </a:r>
          </a:p>
          <a:p>
            <a:r>
              <a:rPr lang="en-US" sz="2000" dirty="0"/>
              <a:t>B: Error minimization for</a:t>
            </a:r>
            <a:br>
              <a:rPr lang="en-US" sz="2000" dirty="0"/>
            </a:br>
            <a:r>
              <a:rPr lang="en-US" sz="2000" dirty="0"/>
              <a:t>     spot collection 1</a:t>
            </a:r>
          </a:p>
          <a:p>
            <a:pPr lvl="1"/>
            <a:r>
              <a:rPr lang="en-US" sz="1800" dirty="0"/>
              <a:t>16.8 W / </a:t>
            </a:r>
            <a:r>
              <a:rPr lang="en-US" sz="1800" dirty="0" err="1"/>
              <a:t>mK</a:t>
            </a:r>
            <a:r>
              <a:rPr lang="en-US" sz="1800" dirty="0"/>
              <a:t> at 1500 K</a:t>
            </a:r>
          </a:p>
          <a:p>
            <a:r>
              <a:rPr lang="en-US" sz="2000" dirty="0"/>
              <a:t>C: Visual error minimization</a:t>
            </a:r>
            <a:br>
              <a:rPr lang="en-US" sz="2000" dirty="0"/>
            </a:br>
            <a:r>
              <a:rPr lang="en-US" sz="2000" dirty="0"/>
              <a:t>     for spot collection 2</a:t>
            </a:r>
          </a:p>
          <a:p>
            <a:pPr lvl="1"/>
            <a:r>
              <a:rPr lang="en-US" sz="1800" dirty="0"/>
              <a:t>2.5 W / </a:t>
            </a:r>
            <a:r>
              <a:rPr lang="en-US" sz="1800" dirty="0" err="1"/>
              <a:t>mK</a:t>
            </a:r>
            <a:r>
              <a:rPr lang="en-US" sz="1800" dirty="0"/>
              <a:t> at 1500 K</a:t>
            </a:r>
          </a:p>
          <a:p>
            <a:r>
              <a:rPr lang="en-US" sz="2000" dirty="0"/>
              <a:t>D: Flat</a:t>
            </a:r>
          </a:p>
          <a:p>
            <a:pPr lvl="1"/>
            <a:r>
              <a:rPr lang="en-US" sz="1800" dirty="0"/>
              <a:t>1.14 W / </a:t>
            </a:r>
            <a:r>
              <a:rPr lang="en-US" sz="1800" dirty="0" err="1"/>
              <a:t>mK</a:t>
            </a:r>
            <a:endParaRPr lang="en-US" sz="1800" dirty="0"/>
          </a:p>
          <a:p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6BBB8BC-E5C4-C9C7-5317-4F4E1AFE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020" y="562708"/>
            <a:ext cx="7643446" cy="57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2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ECC6FD2-360B-88C1-8F73-FED94C1BD8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30246" y="457200"/>
            <a:ext cx="7924800" cy="5943600"/>
          </a:xfrm>
        </p:spPr>
      </p:pic>
    </p:spTree>
    <p:extLst>
      <p:ext uri="{BB962C8B-B14F-4D97-AF65-F5344CB8AC3E}">
        <p14:creationId xmlns:p14="http://schemas.microsoft.com/office/powerpoint/2010/main" val="158857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F2A0-B3D0-004E-9DBC-4FB675B90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Results: Soda Lime Print Validation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549C49-9693-DE95-BC2B-334F33DB25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395174"/>
            <a:ext cx="5486400" cy="567886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Printed soda lime, 13.2-W laser, 1-mm/s scan speed, 30-mm length, slide heated to 500°C.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Thermal camera recorded max steady-state temperature of 1981.7°C.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Pyrometer recorded temperature of</a:t>
            </a:r>
            <a:br>
              <a:rPr lang="en-US" sz="2000" dirty="0"/>
            </a:br>
            <a:r>
              <a:rPr lang="en-US" sz="2000" dirty="0"/>
              <a:t>1280°C ± 25°C.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Simulation recorded maximum temperature of 1825°C and qualitatively similar temperatures in the immediate vicinity of the laser. 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Temperatures recorded far outside the regime where conductivity is measured</a:t>
            </a:r>
          </a:p>
          <a:p>
            <a:pPr>
              <a:spcBef>
                <a:spcPts val="600"/>
              </a:spcBef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0B7A1-3A5B-AD44-B807-E68B7EF5B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36" y="4605324"/>
            <a:ext cx="2878609" cy="2008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61707-1A7D-1240-B64A-B236395B67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70" y="243927"/>
            <a:ext cx="3169920" cy="2377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17788-B51D-054C-8E62-358D1A41E4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13" y="2488940"/>
            <a:ext cx="2867132" cy="19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17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B0AC-F604-D549-80C2-081F86F631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 Studies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45664-2B9F-3B4F-9561-6B421007B2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393371"/>
            <a:ext cx="10968072" cy="4267200"/>
          </a:xfrm>
        </p:spPr>
        <p:txBody>
          <a:bodyPr/>
          <a:lstStyle/>
          <a:p>
            <a:r>
              <a:rPr lang="en-US" sz="2400" dirty="0"/>
              <a:t>Python driver used to run Truchas with varying inputs, read outputs, and collect quantities of interest.</a:t>
            </a:r>
          </a:p>
          <a:p>
            <a:r>
              <a:rPr lang="en-US" sz="2400" dirty="0"/>
              <a:t>Simulations can be farmed out to a cluster to run simultaneously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702E9-490C-5349-BAAA-32FC6DDB7D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B6DD64-3D7B-CA4F-B8F7-3D14541F6AB1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5C956-19B0-D248-AB31-AFF325B4C9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606" y="2791207"/>
            <a:ext cx="4800600" cy="320040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D5B00B4-4967-464B-A724-89B48538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1207"/>
            <a:ext cx="426453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608FB-025F-6D48-BCDE-CC20F85A1371}"/>
              </a:ext>
            </a:extLst>
          </p:cNvPr>
          <p:cNvSpPr txBox="1"/>
          <p:nvPr/>
        </p:nvSpPr>
        <p:spPr>
          <a:xfrm>
            <a:off x="1545524" y="6007901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and size with borosilicate.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17CA5-C25F-444A-8FBB-5688E34EC1EA}"/>
              </a:ext>
            </a:extLst>
          </p:cNvPr>
          <p:cNvSpPr txBox="1"/>
          <p:nvPr/>
        </p:nvSpPr>
        <p:spPr>
          <a:xfrm>
            <a:off x="7776496" y="6010683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and speed with soda lime.</a:t>
            </a:r>
          </a:p>
        </p:txBody>
      </p:sp>
    </p:spTree>
    <p:extLst>
      <p:ext uri="{BB962C8B-B14F-4D97-AF65-F5344CB8AC3E}">
        <p14:creationId xmlns:p14="http://schemas.microsoft.com/office/powerpoint/2010/main" val="196520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E9066B-3641-DCD9-77EA-D56A65FAB8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232608"/>
            <a:ext cx="10972800" cy="4260851"/>
          </a:xfrm>
        </p:spPr>
        <p:txBody>
          <a:bodyPr/>
          <a:lstStyle/>
          <a:p>
            <a:r>
              <a:rPr lang="en-US" sz="2200" dirty="0"/>
              <a:t>Open source LANL-developed software for physics-based modeling. </a:t>
            </a:r>
            <a:r>
              <a:rPr lang="en-US" sz="2200" dirty="0">
                <a:hlinkClick r:id="rId2"/>
              </a:rPr>
              <a:t>https://www.truchas.org</a:t>
            </a:r>
            <a:endParaRPr lang="en-US" sz="2200" dirty="0"/>
          </a:p>
          <a:p>
            <a:r>
              <a:rPr lang="en-US" sz="2200" dirty="0"/>
              <a:t>Core capabilities designed for metal casting but has been applied to ocean modeling and powder-bed fusion additive manufacturing.</a:t>
            </a:r>
          </a:p>
          <a:p>
            <a:r>
              <a:rPr lang="en-US" sz="2200" dirty="0"/>
              <a:t>Provides coupled physics models for the following.</a:t>
            </a:r>
          </a:p>
          <a:p>
            <a:pPr lvl="1"/>
            <a:r>
              <a:rPr lang="en-US" sz="2000" dirty="0"/>
              <a:t>Incompressible multi-material flow with interface tracking</a:t>
            </a:r>
          </a:p>
          <a:p>
            <a:pPr lvl="1"/>
            <a:r>
              <a:rPr lang="en-US" sz="2000" dirty="0"/>
              <a:t>Heat transfer</a:t>
            </a:r>
          </a:p>
          <a:p>
            <a:pPr lvl="1"/>
            <a:r>
              <a:rPr lang="en-US" sz="2000" dirty="0"/>
              <a:t>Phase change with latent heat</a:t>
            </a:r>
          </a:p>
          <a:p>
            <a:pPr lvl="1"/>
            <a:r>
              <a:rPr lang="en-US" sz="2000" dirty="0"/>
              <a:t>View factor thermal radiation</a:t>
            </a:r>
          </a:p>
          <a:p>
            <a:pPr lvl="1"/>
            <a:r>
              <a:rPr lang="en-US" sz="2000" dirty="0"/>
              <a:t>Species advection-diffusion</a:t>
            </a:r>
          </a:p>
          <a:p>
            <a:pPr lvl="1"/>
            <a:r>
              <a:rPr lang="en-US" sz="2000" dirty="0"/>
              <a:t>Elastic/plastic small-displacement mechanics with contact</a:t>
            </a:r>
          </a:p>
          <a:p>
            <a:pPr lvl="1"/>
            <a:r>
              <a:rPr lang="en-US" sz="2000" dirty="0"/>
              <a:t>Electromagnetics</a:t>
            </a:r>
          </a:p>
          <a:p>
            <a:r>
              <a:rPr lang="en-US" sz="2200" dirty="0"/>
              <a:t>Employs finite volume, finite element, and mimetic finite difference </a:t>
            </a:r>
            <a:r>
              <a:rPr lang="en-US" sz="2200" dirty="0" err="1"/>
              <a:t>discretizations</a:t>
            </a:r>
            <a:r>
              <a:rPr lang="en-US" sz="2200" dirty="0"/>
              <a:t> on 3D unstructured meshes of mixed-element cell types.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8C66F7-150E-0D2B-0AC4-00E8F993FE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559360"/>
            <a:ext cx="10972800" cy="892208"/>
          </a:xfrm>
        </p:spPr>
        <p:txBody>
          <a:bodyPr/>
          <a:lstStyle/>
          <a:p>
            <a:r>
              <a:rPr lang="en-US" dirty="0"/>
              <a:t>Truchas</a:t>
            </a:r>
          </a:p>
        </p:txBody>
      </p:sp>
    </p:spTree>
    <p:extLst>
      <p:ext uri="{BB962C8B-B14F-4D97-AF65-F5344CB8AC3E}">
        <p14:creationId xmlns:p14="http://schemas.microsoft.com/office/powerpoint/2010/main" val="137584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2EEC-3F1F-4E41-9F1B-39C185887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Truchas Heat Transfer Model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C4D3C1E-7463-776A-2663-F627665B7AE1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09600" y="1355688"/>
                <a:ext cx="10968072" cy="42672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Solves the enthalpy diffusion equation, with sources.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Discretized using mimetic finite differences on a mixed-element mesh.</a:t>
                </a:r>
              </a:p>
              <a:p>
                <a:r>
                  <a:rPr lang="en-US" dirty="0"/>
                  <a:t>Neglecting any “phase change.”</a:t>
                </a:r>
              </a:p>
              <a:p>
                <a:pPr lvl="1"/>
                <a:r>
                  <a:rPr lang="en-US" dirty="0"/>
                  <a:t>Plan to include phase change without latent heat, mainly to model glass melt as a viscous liquid</a:t>
                </a:r>
              </a:p>
              <a:p>
                <a:r>
                  <a:rPr lang="en-US" dirty="0"/>
                  <a:t>Including temperature-dependent material properties when available.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C4D3C1E-7463-776A-2663-F627665B7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09600" y="1355688"/>
                <a:ext cx="10968072" cy="4267200"/>
              </a:xfrm>
              <a:blipFill>
                <a:blip r:embed="rId2"/>
                <a:stretch>
                  <a:fillRect l="-155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0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E898-6843-B045-A564-576FC1D56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Radiation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7CA5ABD-1875-048F-BCB4-2C8EA2A390B5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09600" y="1378642"/>
                <a:ext cx="10968072" cy="3875484"/>
              </a:xfrm>
            </p:spPr>
            <p:txBody>
              <a:bodyPr/>
              <a:lstStyle/>
              <a:p>
                <a:r>
                  <a:rPr lang="en-US" dirty="0"/>
                  <a:t>Modeled using the Stefan-Boltzmann law for black-body radiation to an ambient temperature.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κ∇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ϵσ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Emissivity may be dependent on temperature and material.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7CA5ABD-1875-048F-BCB4-2C8EA2A39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09600" y="1378642"/>
                <a:ext cx="10968072" cy="3875484"/>
              </a:xfrm>
              <a:blipFill>
                <a:blip r:embed="rId2"/>
                <a:stretch>
                  <a:fillRect l="-1556" t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65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9A71-FEFF-F44C-8E9F-7C45B2AC6E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CE7389C-EB4D-6006-0604-CFB1704FCC29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09600" y="1333083"/>
                <a:ext cx="10968072" cy="4267200"/>
              </a:xfrm>
            </p:spPr>
            <p:txBody>
              <a:bodyPr/>
              <a:lstStyle/>
              <a:p>
                <a:r>
                  <a:rPr lang="en-US" dirty="0"/>
                  <a:t>Simulating heat carried away via a turbulent boundary layer would be too costly to model directly.</a:t>
                </a:r>
              </a:p>
              <a:p>
                <a:r>
                  <a:rPr lang="en-US" dirty="0"/>
                  <a:t>Instead, convection is modeled using heat-transfer-coefficient boundary conditions. Free parameters include ambient temperature (measured in the lab) and the heat-transfer-coefficient (set via empirical values from literature).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κ∇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  <m:r>
                      <m:rPr>
                        <m:nor/>
                      </m:rPr>
                      <a:rPr lang="en-US" b="0" i="0" smtClean="0"/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r>
                  <a:rPr lang="en-US" dirty="0"/>
                  <a:t>Low-speed forced convection is modeled with:</a:t>
                </a:r>
              </a:p>
              <a:p>
                <a:pPr marL="30690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611700" lvl="2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0690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≈45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Results indicate convection is directly responsible for ≈ 0.5% of heat carried out of the melt pool.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CE7389C-EB4D-6006-0604-CFB1704FC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09600" y="1333083"/>
                <a:ext cx="10968072" cy="4267200"/>
              </a:xfrm>
              <a:blipFill>
                <a:blip r:embed="rId2"/>
                <a:stretch>
                  <a:fillRect l="-1556" t="-2143" b="-18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83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9E00560-0374-B889-B049-E35C1DA6D43D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09599" y="1418830"/>
                <a:ext cx="7858897" cy="3875484"/>
              </a:xfrm>
            </p:spPr>
            <p:txBody>
              <a:bodyPr/>
              <a:lstStyle/>
              <a:p>
                <a:r>
                  <a:rPr lang="en-US" dirty="0"/>
                  <a:t>We model imperfect conduction between parts (e.g., block-insulation, block-slide) using an HTC condition.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κ∇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r>
                  <a:rPr lang="en-US" dirty="0"/>
                  <a:t>Higher 𝛼 models better thermal contact.</a:t>
                </a:r>
              </a:p>
              <a:p>
                <a:r>
                  <a:rPr lang="en-US" dirty="0"/>
                  <a:t>“Educated guesses” are tuned to experimental data.</a:t>
                </a:r>
              </a:p>
              <a:p>
                <a:r>
                  <a:rPr lang="en-US" dirty="0"/>
                  <a:t>At block-insulation interface (poor contact):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At block-slide interface (good contact):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At filament-slide interface, we do something special…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9E00560-0374-B889-B049-E35C1DA6D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09599" y="1418830"/>
                <a:ext cx="7858897" cy="3875484"/>
              </a:xfrm>
              <a:blipFill>
                <a:blip r:embed="rId2"/>
                <a:stretch>
                  <a:fillRect l="-2262" t="-2288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E33F18-3E87-DCEF-8F9C-647EC23F5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Component Interface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3BEDA-BA20-4380-FA5D-0D4F5BF3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7620000" y="19231"/>
            <a:ext cx="4572000" cy="30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3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DBBC0-6FB1-6A4E-B515-F0BC9CB6D7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Printing: Sliding HTC Gap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F3E55690-5855-ED8A-9F94-CE028366DB7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09600" y="1418833"/>
                <a:ext cx="7680290" cy="4489601"/>
              </a:xfrm>
            </p:spPr>
            <p:txBody>
              <a:bodyPr/>
              <a:lstStyle/>
              <a:p>
                <a:r>
                  <a:rPr lang="en-US" dirty="0"/>
                  <a:t>We model printing using static geometry, with an internal HTC gap condition that gradually “turns on” conduction between the filament and slide.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 +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/2 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where</m:t>
                      </m:r>
                      <m:r>
                        <m:rPr>
                          <m:nor/>
                        </m:rPr>
                        <a:rPr lang="en-US"/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contact-width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= 2 mm</a:t>
                </a:r>
              </a:p>
              <a:p>
                <a:r>
                  <a:rPr lang="en-US" dirty="0"/>
                  <a:t>Using “excellent” contact: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F3E55690-5855-ED8A-9F94-CE028366D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09600" y="1418833"/>
                <a:ext cx="7680290" cy="4489601"/>
              </a:xfrm>
              <a:blipFill>
                <a:blip r:embed="rId6"/>
                <a:stretch>
                  <a:fillRect l="-2222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C92ED-B750-F346-86F2-31A9FB0371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B6DD64-3D7B-CA4F-B8F7-3D14541F6AB1}" type="slidenum">
              <a:rPr lang="en-US" smtClean="0"/>
              <a:t>8</a:t>
            </a:fld>
            <a:endParaRPr lang="en-US"/>
          </a:p>
        </p:txBody>
      </p:sp>
      <p:pic>
        <p:nvPicPr>
          <p:cNvPr id="8" name="htc-sliding" descr="htc-sliding">
            <a:hlinkClick r:id="" action="ppaction://media"/>
            <a:extLst>
              <a:ext uri="{FF2B5EF4-FFF2-40B4-BE49-F238E27FC236}">
                <a16:creationId xmlns:a16="http://schemas.microsoft.com/office/drawing/2014/main" id="{E53C3CFA-ED5B-2649-AF2C-335372647E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97686" y="1690688"/>
            <a:ext cx="3494314" cy="2620736"/>
          </a:xfrm>
          <a:prstGeom prst="rect">
            <a:avLst/>
          </a:prstGeom>
        </p:spPr>
      </p:pic>
      <p:pic>
        <p:nvPicPr>
          <p:cNvPr id="11" name="sliding-htc-filament" descr="sliding-htc-filament">
            <a:hlinkClick r:id="" action="ppaction://media"/>
            <a:extLst>
              <a:ext uri="{FF2B5EF4-FFF2-40B4-BE49-F238E27FC236}">
                <a16:creationId xmlns:a16="http://schemas.microsoft.com/office/drawing/2014/main" id="{C5EF6586-125A-E542-8875-7B48055CC1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87848" y="4311424"/>
            <a:ext cx="4804152" cy="25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3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C32D1-7395-A343-A8EA-1F2E8154B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Surface Laser Heating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4C7984FB-6A83-77A8-1A88-097C2A2FE8B8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09600" y="1353182"/>
                <a:ext cx="10968072" cy="42672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Modeled as a moving Gaussian surface heat flux: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κ∇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Given power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absorptivity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movement of the laser is defined by a given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a spot diameter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 fraction of power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within that diameter, the Gaussian 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is: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are currently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=95%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4C7984FB-6A83-77A8-1A88-097C2A2FE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09600" y="1353182"/>
                <a:ext cx="10968072" cy="4267200"/>
              </a:xfrm>
              <a:blipFill>
                <a:blip r:embed="rId2"/>
                <a:stretch>
                  <a:fillRect l="-1620" t="-2374" b="-13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85092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000E7E"/>
      </a:dk2>
      <a:lt2>
        <a:srgbClr val="E7E6E6"/>
      </a:lt2>
      <a:accent1>
        <a:srgbClr val="0070C1"/>
      </a:accent1>
      <a:accent2>
        <a:srgbClr val="FF9128"/>
      </a:accent2>
      <a:accent3>
        <a:srgbClr val="CCD0E1"/>
      </a:accent3>
      <a:accent4>
        <a:srgbClr val="00A963"/>
      </a:accent4>
      <a:accent5>
        <a:srgbClr val="69C3FF"/>
      </a:accent5>
      <a:accent6>
        <a:srgbClr val="EB0E1D"/>
      </a:accent6>
      <a:hlink>
        <a:srgbClr val="69C3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32013</TotalTime>
  <Words>1943</Words>
  <Application>Microsoft Macintosh PowerPoint</Application>
  <PresentationFormat>Widescreen</PresentationFormat>
  <Paragraphs>250</Paragraphs>
  <Slides>28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Acumin Pro</vt:lpstr>
      <vt:lpstr>Arial</vt:lpstr>
      <vt:lpstr>Calibri</vt:lpstr>
      <vt:lpstr>Cambria Math</vt:lpstr>
      <vt:lpstr>System Font Regular</vt:lpstr>
      <vt:lpstr>Wingdings</vt:lpstr>
      <vt:lpstr>Main</vt:lpstr>
      <vt:lpstr>Custom Design</vt:lpstr>
      <vt:lpstr>A 3D Heat Transfer Model of a Glass Additive Manufacturing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GLAMS Thermal Modeling in Truchas</dc:title>
  <dc:creator>Microsoft Office User</dc:creator>
  <cp:lastModifiedBy>Jibben, Zach</cp:lastModifiedBy>
  <cp:revision>136</cp:revision>
  <dcterms:created xsi:type="dcterms:W3CDTF">2022-02-07T23:12:33Z</dcterms:created>
  <dcterms:modified xsi:type="dcterms:W3CDTF">2023-07-10T02:51:04Z</dcterms:modified>
</cp:coreProperties>
</file>